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2" r:id="rId2"/>
    <p:sldId id="415" r:id="rId3"/>
    <p:sldId id="407" r:id="rId4"/>
    <p:sldId id="408" r:id="rId5"/>
    <p:sldId id="409" r:id="rId6"/>
    <p:sldId id="410" r:id="rId7"/>
    <p:sldId id="411" r:id="rId8"/>
    <p:sldId id="412" r:id="rId9"/>
    <p:sldId id="413" r:id="rId10"/>
    <p:sldId id="414" r:id="rId11"/>
    <p:sldId id="458" r:id="rId12"/>
    <p:sldId id="273" r:id="rId13"/>
    <p:sldId id="259" r:id="rId14"/>
    <p:sldId id="284" r:id="rId15"/>
    <p:sldId id="268" r:id="rId16"/>
    <p:sldId id="257" r:id="rId17"/>
    <p:sldId id="433" r:id="rId18"/>
    <p:sldId id="406" r:id="rId19"/>
    <p:sldId id="418" r:id="rId20"/>
    <p:sldId id="420" r:id="rId21"/>
    <p:sldId id="422" r:id="rId22"/>
    <p:sldId id="263" r:id="rId23"/>
    <p:sldId id="269" r:id="rId24"/>
    <p:sldId id="270" r:id="rId25"/>
    <p:sldId id="416" r:id="rId26"/>
    <p:sldId id="456" r:id="rId27"/>
    <p:sldId id="459" r:id="rId28"/>
    <p:sldId id="271" r:id="rId29"/>
    <p:sldId id="460" r:id="rId30"/>
    <p:sldId id="461" r:id="rId31"/>
    <p:sldId id="434" r:id="rId32"/>
    <p:sldId id="423" r:id="rId33"/>
    <p:sldId id="431" r:id="rId34"/>
    <p:sldId id="437" r:id="rId35"/>
    <p:sldId id="272" r:id="rId36"/>
    <p:sldId id="425" r:id="rId37"/>
    <p:sldId id="277" r:id="rId38"/>
    <p:sldId id="435" r:id="rId39"/>
    <p:sldId id="448" r:id="rId40"/>
    <p:sldId id="451" r:id="rId41"/>
    <p:sldId id="449" r:id="rId42"/>
    <p:sldId id="436" r:id="rId43"/>
    <p:sldId id="452" r:id="rId44"/>
    <p:sldId id="454" r:id="rId45"/>
    <p:sldId id="275" r:id="rId46"/>
    <p:sldId id="282" r:id="rId47"/>
    <p:sldId id="283" r:id="rId48"/>
    <p:sldId id="439" r:id="rId49"/>
    <p:sldId id="444" r:id="rId50"/>
    <p:sldId id="442" r:id="rId51"/>
    <p:sldId id="446" r:id="rId52"/>
    <p:sldId id="445" r:id="rId53"/>
    <p:sldId id="450" r:id="rId54"/>
    <p:sldId id="281" r:id="rId55"/>
    <p:sldId id="279" r:id="rId56"/>
    <p:sldId id="260" r:id="rId57"/>
    <p:sldId id="278" r:id="rId58"/>
    <p:sldId id="457" r:id="rId59"/>
    <p:sldId id="280" r:id="rId60"/>
    <p:sldId id="285" r:id="rId6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3" autoAdjust="0"/>
    <p:restoredTop sz="90995" autoAdjust="0"/>
  </p:normalViewPr>
  <p:slideViewPr>
    <p:cSldViewPr>
      <p:cViewPr varScale="1">
        <p:scale>
          <a:sx n="187" d="100"/>
          <a:sy n="187" d="100"/>
        </p:scale>
        <p:origin x="-2178" y="-78"/>
      </p:cViewPr>
      <p:guideLst>
        <p:guide orient="horz" pos="2160"/>
        <p:guide pos="2880"/>
      </p:guideLst>
    </p:cSldViewPr>
  </p:slideViewPr>
  <p:notesTextViewPr>
    <p:cViewPr>
      <p:scale>
        <a:sx n="1" d="1"/>
        <a:sy n="1" d="1"/>
      </p:scale>
      <p:origin x="0" y="0"/>
    </p:cViewPr>
  </p:notesTextViewPr>
  <p:sorterViewPr>
    <p:cViewPr>
      <p:scale>
        <a:sx n="150" d="100"/>
        <a:sy n="150" d="100"/>
      </p:scale>
      <p:origin x="0" y="2181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93606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4566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83358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226511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2562179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089421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032ADB-ED44-4EAE-85F3-F25F992BE9E9}"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58193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032ADB-ED44-4EAE-85F3-F25F992BE9E9}"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14288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504787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87464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53752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32ADB-ED44-4EAE-85F3-F25F992BE9E9}" type="datetimeFigureOut">
              <a:rPr lang="en-US" smtClean="0"/>
              <a:t>12/24/2022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D5CA5-9B07-451F-A9C9-923105C440C1}" type="slidenum">
              <a:rPr lang="en-US" smtClean="0"/>
              <a:t>‹#›</a:t>
            </a:fld>
            <a:endParaRPr lang="en-US"/>
          </a:p>
        </p:txBody>
      </p:sp>
    </p:spTree>
    <p:extLst>
      <p:ext uri="{BB962C8B-B14F-4D97-AF65-F5344CB8AC3E}">
        <p14:creationId xmlns:p14="http://schemas.microsoft.com/office/powerpoint/2010/main" val="2410905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github.com/martintrowland/Scooter" TargetMode="External"/><Relationship Id="rId4" Type="http://schemas.openxmlformats.org/officeDocument/2006/relationships/image" Target="../media/image8.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1</a:t>
            </a:r>
            <a:endParaRPr lang="en-US" dirty="0"/>
          </a:p>
        </p:txBody>
      </p:sp>
    </p:spTree>
    <p:extLst>
      <p:ext uri="{BB962C8B-B14F-4D97-AF65-F5344CB8AC3E}">
        <p14:creationId xmlns:p14="http://schemas.microsoft.com/office/powerpoint/2010/main" val="2926612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Your Engineering Notebook Should Contain</a:t>
            </a:r>
            <a:endParaRPr lang="en-US" dirty="0"/>
          </a:p>
        </p:txBody>
      </p:sp>
      <p:sp>
        <p:nvSpPr>
          <p:cNvPr id="3" name="Content Placeholder 2"/>
          <p:cNvSpPr>
            <a:spLocks noGrp="1"/>
          </p:cNvSpPr>
          <p:nvPr>
            <p:ph idx="1"/>
          </p:nvPr>
        </p:nvSpPr>
        <p:spPr>
          <a:xfrm>
            <a:off x="457200" y="1600200"/>
            <a:ext cx="5334000" cy="4525963"/>
          </a:xfrm>
        </p:spPr>
        <p:txBody>
          <a:bodyPr>
            <a:normAutofit fontScale="85000" lnSpcReduction="20000"/>
          </a:bodyPr>
          <a:lstStyle/>
          <a:p>
            <a:r>
              <a:rPr lang="en-US" dirty="0" smtClean="0"/>
              <a:t>A description of the problem you are solving</a:t>
            </a:r>
          </a:p>
          <a:p>
            <a:r>
              <a:rPr lang="en-US" dirty="0" smtClean="0"/>
              <a:t>Design ideas </a:t>
            </a:r>
          </a:p>
          <a:p>
            <a:r>
              <a:rPr lang="en-US" dirty="0" smtClean="0"/>
              <a:t>List of components</a:t>
            </a:r>
          </a:p>
          <a:p>
            <a:r>
              <a:rPr lang="en-US" dirty="0" smtClean="0"/>
              <a:t>Circuit Diagram</a:t>
            </a:r>
          </a:p>
          <a:p>
            <a:r>
              <a:rPr lang="en-US" dirty="0" smtClean="0"/>
              <a:t>Drawings of your robot</a:t>
            </a:r>
          </a:p>
          <a:p>
            <a:r>
              <a:rPr lang="en-US" dirty="0" smtClean="0"/>
              <a:t>Code listings</a:t>
            </a:r>
          </a:p>
          <a:p>
            <a:r>
              <a:rPr lang="en-US" dirty="0" smtClean="0"/>
              <a:t>Experiments (challenges) and their results</a:t>
            </a:r>
          </a:p>
          <a:p>
            <a:r>
              <a:rPr lang="en-US" dirty="0" smtClean="0"/>
              <a:t>Your observations</a:t>
            </a:r>
          </a:p>
          <a:p>
            <a:r>
              <a:rPr lang="en-US" dirty="0" smtClean="0"/>
              <a:t>Short Summary of the project</a:t>
            </a:r>
          </a:p>
          <a:p>
            <a:pPr marL="0" indent="0">
              <a:buNone/>
            </a:pPr>
            <a:endParaRPr lang="en-US" dirty="0" smtClean="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20000"/>
          </a:bodyPr>
          <a:lstStyle/>
          <a:p>
            <a:pPr marL="0" indent="0">
              <a:buNone/>
            </a:pPr>
            <a:r>
              <a:rPr lang="en-US" i="1" dirty="0" smtClean="0"/>
              <a:t>Let’s build it!</a:t>
            </a:r>
            <a:endParaRPr lang="en-US" i="1" dirty="0"/>
          </a:p>
        </p:txBody>
      </p:sp>
      <p:sp>
        <p:nvSpPr>
          <p:cNvPr id="4" name="Rectangle 3"/>
          <p:cNvSpPr/>
          <p:nvPr/>
        </p:nvSpPr>
        <p:spPr>
          <a:xfrm>
            <a:off x="310869" y="100899"/>
            <a:ext cx="2593980"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a:t>
            </a:r>
          </a:p>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Scout </a:t>
            </a:r>
          </a:p>
          <a:p>
            <a:r>
              <a:rPr lang="en-US" sz="5400" b="1" cap="none" spc="0"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endPar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605</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332208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smtClean="0"/>
              <a:t>Start with the </a:t>
            </a:r>
            <a:r>
              <a:rPr lang="en-US" sz="3600" dirty="0" err="1" smtClean="0"/>
              <a:t>PilliaBot</a:t>
            </a:r>
            <a:r>
              <a:rPr lang="en-US" sz="3600" dirty="0" smtClean="0"/>
              <a:t> </a:t>
            </a:r>
            <a:r>
              <a:rPr lang="en-US" sz="3600" dirty="0"/>
              <a:t>100</a:t>
            </a:r>
            <a:br>
              <a:rPr lang="en-US" sz="3600" dirty="0"/>
            </a:br>
            <a:r>
              <a:rPr lang="en-US" sz="3600" dirty="0"/>
              <a:t>Computational Power to solve all our problems</a:t>
            </a:r>
            <a:endParaRPr lang="en-US" sz="3500" dirty="0">
              <a:solidFill>
                <a:srgbClr val="FFFFFF"/>
              </a:solidFill>
            </a:endParaRPr>
          </a:p>
        </p:txBody>
      </p:sp>
      <p:sp>
        <p:nvSpPr>
          <p:cNvPr id="19" name="Content Placeholder 2">
            <a:extLst>
              <a:ext uri="{FF2B5EF4-FFF2-40B4-BE49-F238E27FC236}">
                <a16:creationId xmlns:a16="http://schemas.microsoft.com/office/drawing/2014/main" xmlns=""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xmlns=""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xmlns=""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xmlns=""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Installation</a:t>
            </a:r>
          </a:p>
        </p:txBody>
      </p:sp>
      <p:sp>
        <p:nvSpPr>
          <p:cNvPr id="3" name="Content Placeholder 2"/>
          <p:cNvSpPr>
            <a:spLocks noGrp="1"/>
          </p:cNvSpPr>
          <p:nvPr>
            <p:ph idx="1"/>
          </p:nvPr>
        </p:nvSpPr>
        <p:spPr/>
        <p:txBody>
          <a:bodyPr/>
          <a:lstStyle/>
          <a:p>
            <a:pPr marL="0" indent="0">
              <a:buNone/>
            </a:pPr>
            <a:r>
              <a:rPr lang="en-US" dirty="0"/>
              <a:t>Arduino IDE</a:t>
            </a:r>
          </a:p>
          <a:p>
            <a:r>
              <a:rPr lang="en-US" dirty="0">
                <a:hlinkClick r:id="rId2"/>
              </a:rPr>
              <a:t>https://www.arduino.cc/en/main/software</a:t>
            </a:r>
            <a:endParaRPr lang="en-US" dirty="0"/>
          </a:p>
          <a:p>
            <a:pPr marL="0" indent="0">
              <a:buNone/>
            </a:pPr>
            <a:endParaRPr lang="en-US" dirty="0"/>
          </a:p>
          <a:p>
            <a:pPr marL="0" indent="0">
              <a:buNone/>
            </a:pPr>
            <a:r>
              <a:rPr lang="en-US" dirty="0"/>
              <a:t>CH340 Serial Drivers </a:t>
            </a:r>
            <a:endParaRPr lang="en-US" dirty="0">
              <a:hlinkClick r:id="rId3"/>
            </a:endParaRPr>
          </a:p>
          <a:p>
            <a:r>
              <a:rPr lang="en-US" dirty="0">
                <a:hlinkClick r:id="rId3"/>
              </a:rPr>
              <a:t>Windows CH340 Driver</a:t>
            </a:r>
            <a:endParaRPr lang="en-US" dirty="0">
              <a:hlinkClick r:id="rId4"/>
            </a:endParaRPr>
          </a:p>
          <a:p>
            <a:r>
              <a:rPr lang="en-US" dirty="0">
                <a:hlinkClick r:id="rId5"/>
              </a:rPr>
              <a:t>Macintosh Drivers for CH340 Driver</a:t>
            </a:r>
            <a:endParaRPr lang="en-US" dirty="0"/>
          </a:p>
        </p:txBody>
      </p:sp>
    </p:spTree>
    <p:extLst>
      <p:ext uri="{BB962C8B-B14F-4D97-AF65-F5344CB8AC3E}">
        <p14:creationId xmlns:p14="http://schemas.microsoft.com/office/powerpoint/2010/main" val="2164919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xmlns=""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280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0E699-79E5-4EE2-B694-6A933A7FFCD8}"/>
              </a:ext>
            </a:extLst>
          </p:cNvPr>
          <p:cNvSpPr>
            <a:spLocks noGrp="1"/>
          </p:cNvSpPr>
          <p:nvPr>
            <p:ph type="title"/>
          </p:nvPr>
        </p:nvSpPr>
        <p:spPr/>
        <p:txBody>
          <a:bodyPr/>
          <a:lstStyle/>
          <a:p>
            <a:r>
              <a:rPr lang="en-US"/>
              <a:t>Blink Program</a:t>
            </a:r>
            <a:endParaRPr lang="en-US" dirty="0"/>
          </a:p>
        </p:txBody>
      </p:sp>
      <p:sp>
        <p:nvSpPr>
          <p:cNvPr id="3" name="Content Placeholder 2">
            <a:extLst>
              <a:ext uri="{FF2B5EF4-FFF2-40B4-BE49-F238E27FC236}">
                <a16:creationId xmlns:a16="http://schemas.microsoft.com/office/drawing/2014/main" xmlns="" id="{2DA68CFA-BC75-4CCF-ABD6-463144B2DF53}"/>
              </a:ext>
            </a:extLst>
          </p:cNvPr>
          <p:cNvSpPr>
            <a:spLocks noGrp="1"/>
          </p:cNvSpPr>
          <p:nvPr>
            <p:ph idx="1"/>
          </p:nvPr>
        </p:nvSpPr>
        <p:spPr>
          <a:xfrm>
            <a:off x="457200" y="1600200"/>
            <a:ext cx="5257800" cy="4525963"/>
          </a:xfrm>
        </p:spPr>
        <p:txBody>
          <a:bodyPr>
            <a:normAutofit fontScale="77500" lnSpcReduction="20000"/>
          </a:bodyPr>
          <a:lstStyle/>
          <a:p>
            <a:pPr marL="0" indent="0">
              <a:buNone/>
            </a:pPr>
            <a:r>
              <a:rPr lang="en-US"/>
              <a:t>void setup() {  </a:t>
            </a:r>
          </a:p>
          <a:p>
            <a:pPr marL="0" indent="0">
              <a:buNone/>
            </a:pPr>
            <a:r>
              <a:rPr lang="en-US"/>
              <a:t> // initialize digital pin LED_BUILTIN as an output.</a:t>
            </a:r>
          </a:p>
          <a:p>
            <a:pPr marL="0" indent="0">
              <a:buNone/>
            </a:pPr>
            <a:r>
              <a:rPr lang="en-US"/>
              <a:t> pinMode(LED_BUILTIN, OUTPUT);</a:t>
            </a:r>
          </a:p>
          <a:p>
            <a:pPr marL="0" indent="0">
              <a:buNone/>
            </a:pPr>
            <a:r>
              <a:rPr lang="en-US"/>
              <a:t>}</a:t>
            </a:r>
          </a:p>
          <a:p>
            <a:pPr marL="0" indent="0">
              <a:buNone/>
            </a:pPr>
            <a:endParaRPr lang="en-US"/>
          </a:p>
          <a:p>
            <a:pPr marL="0" indent="0">
              <a:buNone/>
            </a:pPr>
            <a:r>
              <a:rPr lang="en-US"/>
              <a:t>void loop() {</a:t>
            </a:r>
          </a:p>
          <a:p>
            <a:pPr marL="0" indent="0">
              <a:buNone/>
            </a:pPr>
            <a:r>
              <a:rPr lang="en-US"/>
              <a:t>digitalWrite(LED_BUILTIN, HIGH);)  delay(1000);  </a:t>
            </a:r>
          </a:p>
          <a:p>
            <a:pPr marL="0" indent="0">
              <a:buNone/>
            </a:pPr>
            <a:r>
              <a:rPr lang="en-US"/>
              <a:t>digitalWrite(LED_BUILTIN, LOW); delay(1000); </a:t>
            </a:r>
          </a:p>
          <a:p>
            <a:pPr marL="0" indent="0">
              <a:buNone/>
            </a:pPr>
            <a:r>
              <a:rPr lang="en-US"/>
              <a:t>}     </a:t>
            </a:r>
            <a:endParaRPr lang="en-US" dirty="0"/>
          </a:p>
        </p:txBody>
      </p:sp>
      <p:pic>
        <p:nvPicPr>
          <p:cNvPr id="1026" name="Picture 2">
            <a:hlinkClick r:id="rId2"/>
            <a:extLst>
              <a:ext uri="{FF2B5EF4-FFF2-40B4-BE49-F238E27FC236}">
                <a16:creationId xmlns:a16="http://schemas.microsoft.com/office/drawing/2014/main" xmlns=""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89482"/>
            <a:ext cx="3642417" cy="427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16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444247" cy="1323439"/>
          </a:xfrm>
          <a:prstGeom prst="rect">
            <a:avLst/>
          </a:prstGeom>
          <a:noFill/>
        </p:spPr>
        <p:txBody>
          <a:bodyPr wrap="none" rtlCol="0">
            <a:spAutoFit/>
          </a:bodyPr>
          <a:lstStyle/>
          <a:p>
            <a:r>
              <a:rPr lang="en-US" sz="3200" dirty="0"/>
              <a:t>The </a:t>
            </a:r>
            <a:r>
              <a:rPr lang="en-US" sz="3200" dirty="0" err="1" smtClean="0"/>
              <a:t>PilliaBot</a:t>
            </a:r>
            <a:r>
              <a:rPr lang="en-US" sz="3200" dirty="0" smtClean="0"/>
              <a:t> </a:t>
            </a:r>
            <a:r>
              <a:rPr lang="en-US" sz="3200" dirty="0"/>
              <a:t>100: </a:t>
            </a:r>
          </a:p>
          <a:p>
            <a:r>
              <a:rPr lang="en-US" sz="2400" dirty="0"/>
              <a:t>Specializes in computational abilities</a:t>
            </a:r>
          </a:p>
          <a:p>
            <a:r>
              <a:rPr lang="en-US" sz="2400" dirty="0"/>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925253" cy="646331"/>
          </a:xfrm>
          <a:prstGeom prst="rect">
            <a:avLst/>
          </a:prstGeom>
          <a:noFill/>
        </p:spPr>
        <p:txBody>
          <a:bodyPr wrap="none" rtlCol="0">
            <a:spAutoFit/>
          </a:bodyPr>
          <a:lstStyle/>
          <a:p>
            <a:r>
              <a:rPr lang="en-US"/>
              <a:t>Blinking</a:t>
            </a:r>
          </a:p>
          <a:p>
            <a:r>
              <a:rPr lang="en-US"/>
              <a:t>Light</a:t>
            </a:r>
            <a:endParaRPr lang="en-US" dirty="0"/>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0" y="3849072"/>
            <a:ext cx="2087283" cy="923330"/>
          </a:xfrm>
          <a:prstGeom prst="rect">
            <a:avLst/>
          </a:prstGeom>
          <a:noFill/>
        </p:spPr>
        <p:txBody>
          <a:bodyPr wrap="square" rtlCol="0">
            <a:spAutoFit/>
          </a:bodyPr>
          <a:lstStyle/>
          <a:p>
            <a:r>
              <a:rPr lang="en-US"/>
              <a:t>Can you make the ParksBot signal SOS?</a:t>
            </a:r>
            <a:endParaRPr lang="en-US" dirty="0"/>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37906" y="3579493"/>
            <a:ext cx="1202582" cy="369332"/>
          </a:xfrm>
          <a:prstGeom prst="rect">
            <a:avLst/>
          </a:prstGeom>
          <a:noFill/>
        </p:spPr>
        <p:txBody>
          <a:bodyPr wrap="square" rtlCol="0">
            <a:spAutoFit/>
          </a:bodyPr>
          <a:lstStyle/>
          <a:p>
            <a:r>
              <a:rPr lang="en-US" b="1">
                <a:solidFill>
                  <a:schemeClr val="accent2"/>
                </a:solidFill>
              </a:rPr>
              <a:t>Challenge:</a:t>
            </a:r>
            <a:endParaRPr lang="en-US" b="1" dirty="0">
              <a:solidFill>
                <a:schemeClr val="accent2"/>
              </a:solidFill>
            </a:endParaRPr>
          </a:p>
        </p:txBody>
      </p:sp>
      <p:sp>
        <p:nvSpPr>
          <p:cNvPr id="23" name="TextBox 22">
            <a:extLst>
              <a:ext uri="{FF2B5EF4-FFF2-40B4-BE49-F238E27FC236}">
                <a16:creationId xmlns:a16="http://schemas.microsoft.com/office/drawing/2014/main" xmlns="" id="{B9960AEB-E961-4CB3-8022-BC612DAA819F}"/>
              </a:ext>
            </a:extLst>
          </p:cNvPr>
          <p:cNvSpPr txBox="1"/>
          <p:nvPr/>
        </p:nvSpPr>
        <p:spPr>
          <a:xfrm>
            <a:off x="-7029" y="1801179"/>
            <a:ext cx="2125722" cy="1477328"/>
          </a:xfrm>
          <a:prstGeom prst="rect">
            <a:avLst/>
          </a:prstGeom>
          <a:noFill/>
        </p:spPr>
        <p:txBody>
          <a:bodyPr wrap="square" rtlCol="0">
            <a:spAutoFit/>
          </a:bodyPr>
          <a:lstStyle/>
          <a:p>
            <a:r>
              <a:rPr lang="en-US"/>
              <a:t>Can you make a function that turns on the LED for a given number of ms?</a:t>
            </a:r>
            <a:endParaRPr lang="en-US" dirty="0"/>
          </a:p>
        </p:txBody>
      </p:sp>
      <p:sp>
        <p:nvSpPr>
          <p:cNvPr id="24" name="TextBox 23">
            <a:extLst>
              <a:ext uri="{FF2B5EF4-FFF2-40B4-BE49-F238E27FC236}">
                <a16:creationId xmlns:a16="http://schemas.microsoft.com/office/drawing/2014/main" xmlns="" id="{2C91764F-7AFB-409D-B55B-507C5952B5A3}"/>
              </a:ext>
            </a:extLst>
          </p:cNvPr>
          <p:cNvSpPr txBox="1"/>
          <p:nvPr/>
        </p:nvSpPr>
        <p:spPr>
          <a:xfrm>
            <a:off x="-1847" y="1466583"/>
            <a:ext cx="1202582" cy="369332"/>
          </a:xfrm>
          <a:prstGeom prst="rect">
            <a:avLst/>
          </a:prstGeom>
          <a:noFill/>
        </p:spPr>
        <p:txBody>
          <a:bodyPr wrap="square" rtlCol="0">
            <a:spAutoFit/>
          </a:bodyPr>
          <a:lstStyle/>
          <a:p>
            <a:r>
              <a:rPr lang="en-US" b="1">
                <a:solidFill>
                  <a:schemeClr val="accent2"/>
                </a:solidFill>
              </a:rPr>
              <a:t>Challenge:</a:t>
            </a:r>
            <a:endParaRPr lang="en-US" b="1" dirty="0">
              <a:solidFill>
                <a:schemeClr val="accent2"/>
              </a:solidFill>
            </a:endParaRP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199" y="34290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2</a:t>
            </a:r>
            <a:endParaRPr lang="en-US" dirty="0"/>
          </a:p>
        </p:txBody>
      </p:sp>
    </p:spTree>
    <p:extLst>
      <p:ext uri="{BB962C8B-B14F-4D97-AF65-F5344CB8AC3E}">
        <p14:creationId xmlns:p14="http://schemas.microsoft.com/office/powerpoint/2010/main" val="204219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18</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33400" y="3352800"/>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87803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19</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304800" y="1149096"/>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7200" y="196334"/>
            <a:ext cx="2301849" cy="369332"/>
          </a:xfrm>
          <a:prstGeom prst="rect">
            <a:avLst/>
          </a:prstGeom>
          <a:noFill/>
        </p:spPr>
        <p:txBody>
          <a:bodyPr wrap="none" rtlCol="0">
            <a:spAutoFit/>
          </a:bodyPr>
          <a:lstStyle/>
          <a:p>
            <a:r>
              <a:rPr lang="en-US" dirty="0" smtClean="0"/>
              <a:t>This session will cover:</a:t>
            </a:r>
            <a:endParaRPr lang="en-US" dirty="0"/>
          </a:p>
        </p:txBody>
      </p:sp>
      <p:sp>
        <p:nvSpPr>
          <p:cNvPr id="9" name="TextBox 8"/>
          <p:cNvSpPr txBox="1"/>
          <p:nvPr/>
        </p:nvSpPr>
        <p:spPr>
          <a:xfrm>
            <a:off x="609600" y="348734"/>
            <a:ext cx="2301849" cy="369332"/>
          </a:xfrm>
          <a:prstGeom prst="rect">
            <a:avLst/>
          </a:prstGeom>
          <a:noFill/>
        </p:spPr>
        <p:txBody>
          <a:bodyPr wrap="none" rtlCol="0">
            <a:spAutoFit/>
          </a:bodyPr>
          <a:lstStyle/>
          <a:p>
            <a:r>
              <a:rPr lang="en-US" dirty="0" smtClean="0"/>
              <a:t>This session will cover:</a:t>
            </a:r>
            <a:endParaRPr lang="en-US" dirty="0"/>
          </a:p>
        </p:txBody>
      </p:sp>
    </p:spTree>
    <p:extLst>
      <p:ext uri="{BB962C8B-B14F-4D97-AF65-F5344CB8AC3E}">
        <p14:creationId xmlns:p14="http://schemas.microsoft.com/office/powerpoint/2010/main" val="150675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 of Robotics</a:t>
            </a:r>
            <a:endParaRPr lang="en-US" dirty="0"/>
          </a:p>
        </p:txBody>
      </p:sp>
      <p:sp>
        <p:nvSpPr>
          <p:cNvPr id="3" name="Content Placeholder 2"/>
          <p:cNvSpPr>
            <a:spLocks noGrp="1"/>
          </p:cNvSpPr>
          <p:nvPr>
            <p:ph idx="1"/>
          </p:nvPr>
        </p:nvSpPr>
        <p:spPr/>
        <p:txBody>
          <a:bodyPr/>
          <a:lstStyle/>
          <a:p>
            <a:r>
              <a:rPr lang="en-US" dirty="0" smtClean="0"/>
              <a:t>Human-Robot Interface</a:t>
            </a:r>
          </a:p>
          <a:p>
            <a:r>
              <a:rPr lang="en-US" dirty="0" smtClean="0"/>
              <a:t>Mobility – Movement</a:t>
            </a:r>
          </a:p>
          <a:p>
            <a:r>
              <a:rPr lang="en-US" dirty="0" smtClean="0"/>
              <a:t>Manipulation – interacting with the environment</a:t>
            </a:r>
          </a:p>
          <a:p>
            <a:r>
              <a:rPr lang="en-US" dirty="0" smtClean="0"/>
              <a:t>Programming – robotic control and functionality</a:t>
            </a:r>
          </a:p>
          <a:p>
            <a:r>
              <a:rPr lang="en-US" dirty="0" smtClean="0"/>
              <a:t>Sensors – real world feedback</a:t>
            </a:r>
            <a:endParaRPr lang="en-US" dirty="0"/>
          </a:p>
        </p:txBody>
      </p:sp>
    </p:spTree>
    <p:extLst>
      <p:ext uri="{BB962C8B-B14F-4D97-AF65-F5344CB8AC3E}">
        <p14:creationId xmlns:p14="http://schemas.microsoft.com/office/powerpoint/2010/main" val="387226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dirty="0" smtClean="0"/>
              <a:t>Pick a field of robotics to discuss with your counselor.</a:t>
            </a:r>
          </a:p>
          <a:p>
            <a:pPr lvl="1"/>
            <a:r>
              <a:rPr lang="en-US" dirty="0" smtClean="0"/>
              <a:t>Find an image that aids in your discussion</a:t>
            </a:r>
          </a:p>
          <a:p>
            <a:r>
              <a:rPr lang="en-US" dirty="0" smtClean="0"/>
              <a:t>Update your engineering note book </a:t>
            </a:r>
          </a:p>
          <a:p>
            <a:pPr marL="457200" lvl="1" indent="0">
              <a:buNone/>
            </a:pPr>
            <a:endParaRPr lang="en-US" dirty="0" smtClean="0"/>
          </a:p>
          <a:p>
            <a:endParaRPr lang="en-US" dirty="0"/>
          </a:p>
        </p:txBody>
      </p:sp>
    </p:spTree>
    <p:extLst>
      <p:ext uri="{BB962C8B-B14F-4D97-AF65-F5344CB8AC3E}">
        <p14:creationId xmlns:p14="http://schemas.microsoft.com/office/powerpoint/2010/main" val="2424955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t>The </a:t>
            </a:r>
            <a:r>
              <a:rPr lang="en-US" sz="3600" dirty="0" err="1" smtClean="0"/>
              <a:t>MeiringBot</a:t>
            </a:r>
            <a:r>
              <a:rPr lang="en-US" sz="3600" dirty="0" smtClean="0"/>
              <a:t> </a:t>
            </a:r>
            <a:r>
              <a:rPr lang="en-US" sz="3600" dirty="0"/>
              <a:t>200</a:t>
            </a:r>
            <a:br>
              <a:rPr lang="en-US" sz="3600" dirty="0"/>
            </a:br>
            <a:r>
              <a:rPr lang="en-US" sz="3600" dirty="0"/>
              <a:t>Using Sonic Technology </a:t>
            </a:r>
            <a:r>
              <a:rPr lang="en-US" sz="3600" dirty="0" smtClean="0"/>
              <a:t>to Monitor the room</a:t>
            </a:r>
            <a:endParaRPr lang="en-US" sz="3500" dirty="0">
              <a:solidFill>
                <a:srgbClr val="FFFFFF"/>
              </a:solidFill>
            </a:endParaRPr>
          </a:p>
        </p:txBody>
      </p:sp>
      <p:sp>
        <p:nvSpPr>
          <p:cNvPr id="3" name="Content Placeholder 2"/>
          <p:cNvSpPr>
            <a:spLocks noGrp="1"/>
          </p:cNvSpPr>
          <p:nvPr>
            <p:ph idx="1"/>
          </p:nvPr>
        </p:nvSpPr>
        <p:spPr>
          <a:xfrm>
            <a:off x="1068678" y="2494450"/>
            <a:ext cx="3655722" cy="3563159"/>
          </a:xfrm>
        </p:spPr>
        <p:txBody>
          <a:bodyPr>
            <a:normAutofit fontScale="85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The </a:t>
            </a:r>
            <a:r>
              <a:rPr lang="en-US" sz="2400" dirty="0" err="1"/>
              <a:t>SauerBot</a:t>
            </a:r>
            <a:r>
              <a:rPr lang="en-US" sz="2400" dirty="0"/>
              <a:t> is not powered by Mountain Dew</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a:t>
            </a:r>
            <a:r>
              <a:rPr lang="en-US" sz="2400" dirty="0" smtClean="0"/>
              <a:t>statements</a:t>
            </a:r>
            <a:endParaRPr lang="en-US" sz="2400" dirty="0"/>
          </a:p>
        </p:txBody>
      </p:sp>
      <p:pic>
        <p:nvPicPr>
          <p:cNvPr id="18"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p:txBody>
          <a:bodyPr/>
          <a:lstStyle/>
          <a:p>
            <a:r>
              <a:rPr lang="en-US" dirty="0"/>
              <a:t>The HC SR04 Sonic Sensor</a:t>
            </a:r>
          </a:p>
        </p:txBody>
      </p:sp>
      <p:pic>
        <p:nvPicPr>
          <p:cNvPr id="4" name="Picture 3">
            <a:extLst>
              <a:ext uri="{FF2B5EF4-FFF2-40B4-BE49-F238E27FC236}">
                <a16:creationId xmlns:a16="http://schemas.microsoft.com/office/drawing/2014/main" xmlns=""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p:txBody>
          <a:bodyPr/>
          <a:lstStyle/>
          <a:p>
            <a:r>
              <a:rPr lang="en-US" dirty="0"/>
              <a:t>Using the Sonic Sensor</a:t>
            </a:r>
          </a:p>
        </p:txBody>
      </p:sp>
      <p:pic>
        <p:nvPicPr>
          <p:cNvPr id="3" name="Picture 2">
            <a:extLst>
              <a:ext uri="{FF2B5EF4-FFF2-40B4-BE49-F238E27FC236}">
                <a16:creationId xmlns:a16="http://schemas.microsoft.com/office/drawing/2014/main" xmlns=""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smtClean="0"/>
              <a:t>Circuit diagrams</a:t>
            </a:r>
          </a:p>
          <a:p>
            <a:r>
              <a:rPr lang="en-US" dirty="0" smtClean="0"/>
              <a:t>Code</a:t>
            </a:r>
          </a:p>
          <a:p>
            <a:r>
              <a:rPr lang="en-US" dirty="0" smtClean="0"/>
              <a:t>Tests</a:t>
            </a:r>
            <a:endParaRPr lang="en-US" dirty="0"/>
          </a:p>
        </p:txBody>
      </p:sp>
      <p:pic>
        <p:nvPicPr>
          <p:cNvPr id="4" name="Picture 3"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19812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smtClean="0"/>
              <a:t>What is this?</a:t>
            </a:r>
            <a:endParaRPr lang="en-US" dirty="0"/>
          </a:p>
        </p:txBody>
      </p:sp>
      <p:sp>
        <p:nvSpPr>
          <p:cNvPr id="6" name="TextBox 5"/>
          <p:cNvSpPr txBox="1"/>
          <p:nvPr/>
        </p:nvSpPr>
        <p:spPr>
          <a:xfrm>
            <a:off x="5610808" y="4662196"/>
            <a:ext cx="3157724" cy="369332"/>
          </a:xfrm>
          <a:prstGeom prst="rect">
            <a:avLst/>
          </a:prstGeom>
          <a:noFill/>
        </p:spPr>
        <p:txBody>
          <a:bodyPr wrap="none" rtlCol="0">
            <a:spAutoFit/>
          </a:bodyPr>
          <a:lstStyle/>
          <a:p>
            <a:r>
              <a:rPr lang="en-US" i="1" dirty="0" smtClean="0"/>
              <a:t>The original </a:t>
            </a:r>
            <a:r>
              <a:rPr lang="en-US" i="1" dirty="0" err="1" smtClean="0"/>
              <a:t>Fischbot</a:t>
            </a:r>
            <a:r>
              <a:rPr lang="en-US" i="1" dirty="0" smtClean="0"/>
              <a:t> from 2020</a:t>
            </a:r>
            <a:endParaRPr lang="en-US" i="1" dirty="0"/>
          </a:p>
        </p:txBody>
      </p:sp>
    </p:spTree>
    <p:extLst>
      <p:ext uri="{BB962C8B-B14F-4D97-AF65-F5344CB8AC3E}">
        <p14:creationId xmlns:p14="http://schemas.microsoft.com/office/powerpoint/2010/main" val="304831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smtClean="0"/>
              <a:t>Scooter</a:t>
            </a:r>
            <a:br>
              <a:rPr lang="en-US" dirty="0" smtClean="0"/>
            </a:br>
            <a:r>
              <a:rPr lang="en-US" dirty="0" smtClean="0"/>
              <a:t>Schematic</a:t>
            </a:r>
            <a:endParaRPr lang="en-US" dirty="0"/>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623658" y="5089542"/>
            <a:ext cx="1967142"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0" y="3218766"/>
            <a:ext cx="304800"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smtClean="0"/>
              <a:t>Left Wheel 360 (Servo 2)</a:t>
            </a:r>
            <a:endParaRPr lang="en-US" sz="1200" dirty="0"/>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smtClean="0"/>
              <a:t>Right Wheel 360 </a:t>
            </a:r>
          </a:p>
          <a:p>
            <a:r>
              <a:rPr lang="en-US" sz="1200" dirty="0" smtClean="0"/>
              <a:t>(Servo 3)</a:t>
            </a:r>
            <a:endParaRPr lang="en-US" sz="1200" dirty="0"/>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smtClean="0"/>
              <a:t>Left Leg 180</a:t>
            </a:r>
          </a:p>
          <a:p>
            <a:r>
              <a:rPr lang="en-US" sz="1200" dirty="0" smtClean="0"/>
              <a:t>(Servo 4)</a:t>
            </a:r>
            <a:endParaRPr lang="en-US" sz="1200" dirty="0"/>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smtClean="0"/>
              <a:t>Right Leg 180</a:t>
            </a:r>
          </a:p>
          <a:p>
            <a:r>
              <a:rPr lang="en-US" sz="1200" dirty="0" smtClean="0"/>
              <a:t>(Servo 5)</a:t>
            </a:r>
            <a:endParaRPr lang="en-US" sz="1200" dirty="0"/>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400" y="2895600"/>
            <a:ext cx="2164632" cy="646331"/>
          </a:xfrm>
          <a:prstGeom prst="rect">
            <a:avLst/>
          </a:prstGeom>
          <a:solidFill>
            <a:schemeClr val="bg1"/>
          </a:solidFill>
          <a:ln>
            <a:solidFill>
              <a:schemeClr val="tx1"/>
            </a:solidFill>
          </a:ln>
        </p:spPr>
        <p:txBody>
          <a:bodyPr wrap="none" rtlCol="0">
            <a:spAutoFit/>
          </a:bodyPr>
          <a:lstStyle/>
          <a:p>
            <a:r>
              <a:rPr lang="en-US" dirty="0" smtClean="0"/>
              <a:t>Make sure both jacks</a:t>
            </a:r>
            <a:br>
              <a:rPr lang="en-US" dirty="0" smtClean="0"/>
            </a:br>
            <a:r>
              <a:rPr lang="en-US" dirty="0" smtClean="0"/>
              <a:t>are oriented this way</a:t>
            </a:r>
            <a:endParaRPr lang="en-US" dirty="0"/>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a:t>
            </a:r>
            <a:r>
              <a:rPr lang="en-US" dirty="0" smtClean="0"/>
              <a:t>SR04</a:t>
            </a:r>
          </a:p>
          <a:p>
            <a:pPr algn="ctr"/>
            <a:r>
              <a:rPr lang="en-US" dirty="0" smtClean="0"/>
              <a:t>Sonic Sensor</a:t>
            </a:r>
            <a:endParaRPr lang="en-US" dirty="0"/>
          </a:p>
        </p:txBody>
      </p:sp>
      <p:sp>
        <p:nvSpPr>
          <p:cNvPr id="130" name="TextBox 129"/>
          <p:cNvSpPr txBox="1"/>
          <p:nvPr/>
        </p:nvSpPr>
        <p:spPr>
          <a:xfrm>
            <a:off x="4847270" y="1240010"/>
            <a:ext cx="1321259" cy="369332"/>
          </a:xfrm>
          <a:prstGeom prst="rect">
            <a:avLst/>
          </a:prstGeom>
          <a:noFill/>
          <a:ln>
            <a:solidFill>
              <a:schemeClr val="tx1"/>
            </a:solidFill>
          </a:ln>
        </p:spPr>
        <p:txBody>
          <a:bodyPr wrap="none" rtlCol="0">
            <a:spAutoFit/>
          </a:bodyPr>
          <a:lstStyle/>
          <a:p>
            <a:r>
              <a:rPr lang="en-US" dirty="0" smtClean="0"/>
              <a:t>Servo Board</a:t>
            </a:r>
            <a:endParaRPr lang="en-US" dirty="0"/>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smtClean="0"/>
              <a:t>Arduino</a:t>
            </a:r>
            <a:br>
              <a:rPr lang="en-US" dirty="0" smtClean="0"/>
            </a:br>
            <a:r>
              <a:rPr lang="en-US" dirty="0" smtClean="0"/>
              <a:t>Nano </a:t>
            </a:r>
          </a:p>
          <a:p>
            <a:r>
              <a:rPr lang="en-US" dirty="0" smtClean="0"/>
              <a:t>Processor</a:t>
            </a:r>
            <a:endParaRPr lang="en-US" dirty="0"/>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899" y="1609342"/>
            <a:ext cx="1"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293542" y="4278868"/>
            <a:ext cx="2319481" cy="738664"/>
          </a:xfrm>
          <a:prstGeom prst="rect">
            <a:avLst/>
          </a:prstGeom>
          <a:noFill/>
          <a:ln>
            <a:solidFill>
              <a:schemeClr val="tx1"/>
            </a:solidFill>
          </a:ln>
        </p:spPr>
        <p:txBody>
          <a:bodyPr wrap="none" rtlCol="0">
            <a:spAutoFit/>
          </a:bodyPr>
          <a:lstStyle/>
          <a:p>
            <a:r>
              <a:rPr lang="en-US" sz="1400" dirty="0" smtClean="0"/>
              <a:t>Yellow wire must be</a:t>
            </a:r>
            <a:br>
              <a:rPr lang="en-US" sz="1400" dirty="0" smtClean="0"/>
            </a:br>
            <a:r>
              <a:rPr lang="en-US" sz="1400" dirty="0" smtClean="0"/>
              <a:t>next to the processor</a:t>
            </a:r>
            <a:br>
              <a:rPr lang="en-US" sz="1400" dirty="0" smtClean="0"/>
            </a:br>
            <a:r>
              <a:rPr lang="en-US" sz="1400" dirty="0" smtClean="0"/>
              <a:t>(incorrect will cause damage)</a:t>
            </a:r>
            <a:endParaRPr lang="en-US" sz="1400" dirty="0"/>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smtClean="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325562"/>
          </a:xfrm>
        </p:spPr>
        <p:txBody>
          <a:bodyPr>
            <a:normAutofit fontScale="90000"/>
          </a:bodyPr>
          <a:lstStyle/>
          <a:p>
            <a:pPr algn="l"/>
            <a:r>
              <a:rPr lang="en-US" dirty="0" smtClean="0"/>
              <a:t>Testing the HC SR04</a:t>
            </a:r>
            <a:endParaRPr lang="en-US" dirty="0"/>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smtClean="0"/>
              <a:t>HC SR04 wired to the Nano and Servo Controller board</a:t>
            </a:r>
          </a:p>
          <a:p>
            <a:r>
              <a:rPr lang="en-US" dirty="0" smtClean="0"/>
              <a:t>Use Servo Controller pins 8 -&gt; SR04 Trigger and 9-&gt; SR04 Echo</a:t>
            </a:r>
          </a:p>
          <a:p>
            <a:r>
              <a:rPr lang="en-US" dirty="0" smtClean="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C7EA21-1E5C-44E1-B67D-18E8F6E39A65}"/>
              </a:ext>
            </a:extLst>
          </p:cNvPr>
          <p:cNvSpPr>
            <a:spLocks noGrp="1"/>
          </p:cNvSpPr>
          <p:nvPr>
            <p:ph type="title"/>
          </p:nvPr>
        </p:nvSpPr>
        <p:spPr/>
        <p:txBody>
          <a:bodyPr/>
          <a:lstStyle/>
          <a:p>
            <a:r>
              <a:rPr lang="en-US"/>
              <a:t>Programming the HC SR04 </a:t>
            </a:r>
            <a:endParaRPr lang="en-US" dirty="0"/>
          </a:p>
        </p:txBody>
      </p:sp>
      <p:sp>
        <p:nvSpPr>
          <p:cNvPr id="3" name="Content Placeholder 2">
            <a:extLst>
              <a:ext uri="{FF2B5EF4-FFF2-40B4-BE49-F238E27FC236}">
                <a16:creationId xmlns:a16="http://schemas.microsoft.com/office/drawing/2014/main" xmlns="" id="{3895F54E-BC11-410A-9F1A-01FF55C6D315}"/>
              </a:ext>
            </a:extLst>
          </p:cNvPr>
          <p:cNvSpPr>
            <a:spLocks noGrp="1"/>
          </p:cNvSpPr>
          <p:nvPr>
            <p:ph idx="1"/>
          </p:nvPr>
        </p:nvSpPr>
        <p:spPr>
          <a:xfrm>
            <a:off x="457200" y="1219200"/>
            <a:ext cx="8229600" cy="4525963"/>
          </a:xfrm>
        </p:spPr>
        <p:txBody>
          <a:bodyPr>
            <a:noAutofit/>
          </a:bodyPr>
          <a:lstStyle/>
          <a:p>
            <a:pPr marL="0" indent="0">
              <a:buNone/>
            </a:pPr>
            <a:r>
              <a:rPr lang="en-US" sz="1200" dirty="0"/>
              <a:t>#include &lt;</a:t>
            </a:r>
            <a:r>
              <a:rPr lang="en-US" sz="1200" dirty="0" err="1"/>
              <a:t>NewPing.h</a:t>
            </a:r>
            <a:r>
              <a:rPr lang="en-US" sz="1200" dirty="0" smtClean="0"/>
              <a:t>&gt;</a:t>
            </a:r>
            <a:endParaRPr lang="en-US" sz="1200" dirty="0"/>
          </a:p>
          <a:p>
            <a:pPr marL="0" indent="0">
              <a:buNone/>
            </a:pPr>
            <a:r>
              <a:rPr lang="en-US" sz="1200" dirty="0" err="1"/>
              <a:t>const</a:t>
            </a:r>
            <a:r>
              <a:rPr lang="en-US" sz="1200" dirty="0"/>
              <a:t> </a:t>
            </a:r>
            <a:r>
              <a:rPr lang="en-US" sz="1200" dirty="0" err="1"/>
              <a:t>int</a:t>
            </a:r>
            <a:r>
              <a:rPr lang="en-US" sz="1200" dirty="0"/>
              <a:t> </a:t>
            </a:r>
            <a:r>
              <a:rPr lang="en-US" sz="1200" dirty="0" smtClean="0"/>
              <a:t>LEFT_SENSOR_TRIG_PIN=8;</a:t>
            </a:r>
            <a:endParaRPr lang="en-US" sz="1200" dirty="0"/>
          </a:p>
          <a:p>
            <a:pPr marL="0" indent="0">
              <a:buNone/>
            </a:pPr>
            <a:r>
              <a:rPr lang="en-US" sz="1200" dirty="0" err="1"/>
              <a:t>const</a:t>
            </a:r>
            <a:r>
              <a:rPr lang="en-US" sz="1200" dirty="0"/>
              <a:t> </a:t>
            </a:r>
            <a:r>
              <a:rPr lang="en-US" sz="1200" dirty="0" err="1"/>
              <a:t>int</a:t>
            </a:r>
            <a:r>
              <a:rPr lang="en-US" sz="1200" dirty="0"/>
              <a:t> </a:t>
            </a:r>
            <a:r>
              <a:rPr lang="en-US" sz="1200" dirty="0" smtClean="0"/>
              <a:t>LEFT_SENSOR_ECHO_PIN=9;</a:t>
            </a:r>
            <a:endParaRPr lang="en-US" sz="1200" dirty="0"/>
          </a:p>
          <a:p>
            <a:pPr marL="0" indent="0">
              <a:buNone/>
            </a:pPr>
            <a:r>
              <a:rPr lang="en-US" sz="1200" dirty="0" err="1"/>
              <a:t>const</a:t>
            </a:r>
            <a:r>
              <a:rPr lang="en-US" sz="1200" dirty="0"/>
              <a:t> </a:t>
            </a:r>
            <a:r>
              <a:rPr lang="en-US" sz="1200" dirty="0" err="1"/>
              <a:t>int</a:t>
            </a:r>
            <a:r>
              <a:rPr lang="en-US" sz="1200" dirty="0"/>
              <a:t> MAX_DISTANCE=200; // max distance in cm</a:t>
            </a:r>
          </a:p>
          <a:p>
            <a:pPr marL="0" indent="0">
              <a:buNone/>
            </a:pPr>
            <a:endParaRPr lang="en-US" sz="1200" dirty="0"/>
          </a:p>
          <a:p>
            <a:pPr marL="0" indent="0">
              <a:buNone/>
            </a:pPr>
            <a:r>
              <a:rPr lang="en-US" sz="1200" dirty="0" err="1"/>
              <a:t>NewPing</a:t>
            </a:r>
            <a:r>
              <a:rPr lang="en-US" sz="1200" dirty="0"/>
              <a:t> s</a:t>
            </a:r>
            <a:r>
              <a:rPr lang="en-US" sz="1200" dirty="0" smtClean="0"/>
              <a:t>onar(LEFT_SENSOR_TRIG_PIN,LEFT_SENSOR_ECHO_PIN,MAX_DISTANCE</a:t>
            </a:r>
            <a:r>
              <a:rPr lang="en-US" sz="1200" dirty="0"/>
              <a:t>); </a:t>
            </a:r>
          </a:p>
          <a:p>
            <a:pPr marL="0" indent="0">
              <a:buNone/>
            </a:pPr>
            <a:endParaRPr lang="en-US" sz="1200" dirty="0"/>
          </a:p>
          <a:p>
            <a:pPr marL="0" indent="0">
              <a:buNone/>
            </a:pPr>
            <a:r>
              <a:rPr lang="en-US" sz="1200" dirty="0"/>
              <a:t>void setup() {</a:t>
            </a:r>
          </a:p>
          <a:p>
            <a:pPr marL="0" indent="0">
              <a:buNone/>
            </a:pPr>
            <a:r>
              <a:rPr lang="en-US" sz="1200" dirty="0"/>
              <a:t>  // put your setup code here, to run once:</a:t>
            </a:r>
          </a:p>
          <a:p>
            <a:pPr marL="0" indent="0">
              <a:buNone/>
            </a:pPr>
            <a:r>
              <a:rPr lang="en-US" sz="1200" dirty="0"/>
              <a:t>  </a:t>
            </a:r>
            <a:r>
              <a:rPr lang="en-US" sz="1200" dirty="0" err="1"/>
              <a:t>Serial.begin</a:t>
            </a:r>
            <a:r>
              <a:rPr lang="en-US" sz="1200" dirty="0"/>
              <a:t>(115200);</a:t>
            </a:r>
          </a:p>
          <a:p>
            <a:pPr marL="0" indent="0">
              <a:buNone/>
            </a:pPr>
            <a:r>
              <a:rPr lang="en-US" sz="1200" dirty="0"/>
              <a:t>  delay(5000);</a:t>
            </a:r>
          </a:p>
          <a:p>
            <a:pPr marL="0" indent="0">
              <a:buNone/>
            </a:pPr>
            <a:r>
              <a:rPr lang="en-US" sz="1200" dirty="0"/>
              <a:t>}</a:t>
            </a:r>
          </a:p>
          <a:p>
            <a:pPr marL="0" indent="0">
              <a:buNone/>
            </a:pPr>
            <a:endParaRPr lang="en-US" sz="1200" dirty="0"/>
          </a:p>
          <a:p>
            <a:pPr marL="0" indent="0">
              <a:buNone/>
            </a:pPr>
            <a:r>
              <a:rPr lang="en-US" sz="1200" dirty="0"/>
              <a:t>void loop() {</a:t>
            </a:r>
          </a:p>
          <a:p>
            <a:pPr marL="0" indent="0">
              <a:buNone/>
            </a:pPr>
            <a:r>
              <a:rPr lang="en-US" sz="1200" dirty="0"/>
              <a:t>  // put your main code here, to run repeatedly:</a:t>
            </a:r>
          </a:p>
          <a:p>
            <a:pPr marL="0" indent="0">
              <a:buNone/>
            </a:pPr>
            <a:r>
              <a:rPr lang="en-US" sz="1200" dirty="0"/>
              <a:t>  </a:t>
            </a:r>
            <a:r>
              <a:rPr lang="en-US" sz="1200" dirty="0" err="1"/>
              <a:t>int</a:t>
            </a:r>
            <a:r>
              <a:rPr lang="en-US" sz="1200" dirty="0"/>
              <a:t> </a:t>
            </a:r>
            <a:r>
              <a:rPr lang="en-US" sz="1200" dirty="0" smtClean="0"/>
              <a:t>Distance=</a:t>
            </a:r>
            <a:r>
              <a:rPr lang="en-US" sz="1200" dirty="0" err="1"/>
              <a:t>s</a:t>
            </a:r>
            <a:r>
              <a:rPr lang="en-US" sz="1200" dirty="0" err="1" smtClean="0"/>
              <a:t>onar.ping_cm</a:t>
            </a:r>
            <a:r>
              <a:rPr lang="en-US" sz="1200" dirty="0"/>
              <a:t>();</a:t>
            </a:r>
          </a:p>
          <a:p>
            <a:pPr marL="0" indent="0">
              <a:buNone/>
            </a:pPr>
            <a:endParaRPr lang="en-US" sz="1200" dirty="0"/>
          </a:p>
          <a:p>
            <a:pPr marL="0" indent="0">
              <a:buNone/>
            </a:pPr>
            <a:r>
              <a:rPr lang="en-US" sz="1200" dirty="0"/>
              <a:t>  </a:t>
            </a:r>
            <a:r>
              <a:rPr lang="en-US" sz="1200" dirty="0" err="1"/>
              <a:t>Serial.print</a:t>
            </a:r>
            <a:r>
              <a:rPr lang="en-US" sz="1200" dirty="0" smtClean="0"/>
              <a:t>("Ping</a:t>
            </a:r>
            <a:r>
              <a:rPr lang="en-US" sz="1200" dirty="0"/>
              <a:t>: ");</a:t>
            </a:r>
          </a:p>
          <a:p>
            <a:pPr marL="0" indent="0">
              <a:buNone/>
            </a:pPr>
            <a:r>
              <a:rPr lang="en-US" sz="1200" dirty="0"/>
              <a:t>  </a:t>
            </a:r>
            <a:r>
              <a:rPr lang="en-US" sz="1200" dirty="0" err="1" smtClean="0"/>
              <a:t>Serial.print</a:t>
            </a:r>
            <a:r>
              <a:rPr lang="en-US" sz="1200" dirty="0" smtClean="0"/>
              <a:t>(Distance</a:t>
            </a:r>
            <a:r>
              <a:rPr lang="en-US" sz="1200" dirty="0"/>
              <a:t>);</a:t>
            </a:r>
          </a:p>
          <a:p>
            <a:pPr marL="0" indent="0">
              <a:buNone/>
            </a:pPr>
            <a:r>
              <a:rPr lang="en-US" sz="1200" dirty="0"/>
              <a:t>  </a:t>
            </a:r>
            <a:r>
              <a:rPr lang="en-US" sz="1200" dirty="0" err="1"/>
              <a:t>Serial.println</a:t>
            </a:r>
            <a:r>
              <a:rPr lang="en-US" sz="1200" dirty="0"/>
              <a:t>("cm");</a:t>
            </a:r>
          </a:p>
          <a:p>
            <a:pPr marL="0" indent="0">
              <a:buNone/>
            </a:pPr>
            <a:r>
              <a:rPr lang="en-US" sz="1200" dirty="0"/>
              <a:t>  delay(1000);</a:t>
            </a:r>
          </a:p>
          <a:p>
            <a:pPr marL="0" indent="0">
              <a:buNone/>
            </a:pPr>
            <a:r>
              <a:rPr lang="en-US" sz="1200" dirty="0"/>
              <a:t>}</a:t>
            </a:r>
          </a:p>
        </p:txBody>
      </p:sp>
    </p:spTree>
    <p:extLst>
      <p:ext uri="{BB962C8B-B14F-4D97-AF65-F5344CB8AC3E}">
        <p14:creationId xmlns:p14="http://schemas.microsoft.com/office/powerpoint/2010/main" val="5936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pPr algn="l"/>
            <a:r>
              <a:rPr lang="en-US" dirty="0"/>
              <a:t>A</a:t>
            </a:r>
            <a:r>
              <a:rPr lang="en-US" dirty="0" smtClean="0"/>
              <a:t>dd the Motors</a:t>
            </a:r>
            <a:endParaRPr lang="en-US" dirty="0"/>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smtClean="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smtClean="0"/>
              <a:t>Servo Pin 2</a:t>
            </a:r>
          </a:p>
          <a:p>
            <a:pPr marL="742950" lvl="1" indent="-285750">
              <a:buFont typeface="Arial" panose="020B0604020202020204" pitchFamily="34" charset="0"/>
              <a:buChar char="•"/>
            </a:pPr>
            <a:r>
              <a:rPr lang="en-US" dirty="0" smtClean="0"/>
              <a:t>Servo Pin 3</a:t>
            </a:r>
          </a:p>
          <a:p>
            <a:pPr marL="285750" indent="-285750">
              <a:buFont typeface="Arial" panose="020B0604020202020204" pitchFamily="34" charset="0"/>
              <a:buChar char="•"/>
            </a:pPr>
            <a:r>
              <a:rPr lang="en-US" dirty="0"/>
              <a:t>SG90 Servos (</a:t>
            </a:r>
            <a:r>
              <a:rPr lang="en-US" dirty="0" smtClean="0"/>
              <a:t>180</a:t>
            </a:r>
          </a:p>
          <a:p>
            <a:pPr marL="742950" lvl="1" indent="-285750">
              <a:buFont typeface="Arial" panose="020B0604020202020204" pitchFamily="34" charset="0"/>
              <a:buChar char="•"/>
            </a:pPr>
            <a:r>
              <a:rPr lang="en-US" dirty="0" smtClean="0"/>
              <a:t>Servo Pin 4</a:t>
            </a:r>
          </a:p>
          <a:p>
            <a:pPr marL="742950" lvl="1" indent="-285750">
              <a:buFont typeface="Arial" panose="020B0604020202020204" pitchFamily="34" charset="0"/>
              <a:buChar char="•"/>
            </a:pPr>
            <a:r>
              <a:rPr lang="en-US" dirty="0" smtClean="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Be careful to have the </a:t>
            </a:r>
          </a:p>
          <a:p>
            <a:r>
              <a:rPr lang="en-US" dirty="0" smtClean="0"/>
              <a:t>Yellow wire placed on the blue pins</a:t>
            </a:r>
            <a:br>
              <a:rPr lang="en-US" dirty="0" smtClean="0"/>
            </a:br>
            <a:r>
              <a:rPr lang="en-US" dirty="0" smtClean="0"/>
              <a:t>of the servo board. Don’t connect</a:t>
            </a:r>
            <a:br>
              <a:rPr lang="en-US" dirty="0" smtClean="0"/>
            </a:br>
            <a:r>
              <a:rPr lang="en-US" dirty="0" smtClean="0"/>
              <a:t>them to the blue pins!!! </a:t>
            </a:r>
            <a:br>
              <a:rPr lang="en-US" dirty="0" smtClean="0"/>
            </a:br>
            <a:r>
              <a:rPr lang="en-US" dirty="0" smtClean="0"/>
              <a:t>Bad things could happen! </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Calibrating the SG90 </a:t>
            </a:r>
            <a:r>
              <a:rPr lang="en-US" dirty="0" err="1" smtClean="0"/>
              <a:t>Servors</a:t>
            </a:r>
            <a:r>
              <a:rPr lang="en-US" dirty="0" smtClean="0"/>
              <a:t> </a:t>
            </a:r>
            <a:endParaRPr lang="en-US" dirty="0"/>
          </a:p>
        </p:txBody>
      </p:sp>
      <p:sp>
        <p:nvSpPr>
          <p:cNvPr id="3" name="Content Placeholder 2"/>
          <p:cNvSpPr>
            <a:spLocks noGrp="1"/>
          </p:cNvSpPr>
          <p:nvPr>
            <p:ph idx="1"/>
          </p:nvPr>
        </p:nvSpPr>
        <p:spPr/>
        <p:txBody>
          <a:bodyPr/>
          <a:lstStyle/>
          <a:p>
            <a:r>
              <a:rPr lang="en-US" dirty="0" smtClean="0"/>
              <a:t>We need to set the SG90 Servo Orientation</a:t>
            </a:r>
          </a:p>
          <a:p>
            <a:pPr lvl="1"/>
            <a:r>
              <a:rPr lang="en-US" dirty="0" smtClean="0"/>
              <a:t>Set the right SG90 servo to 10 (degrees)</a:t>
            </a:r>
          </a:p>
          <a:p>
            <a:pPr lvl="1"/>
            <a:r>
              <a:rPr lang="en-US" dirty="0" smtClean="0"/>
              <a:t>Set the left SG90 servo to 160 (degrees)</a:t>
            </a:r>
          </a:p>
          <a:p>
            <a:pPr lvl="1"/>
            <a:r>
              <a:rPr lang="en-US" dirty="0" smtClean="0"/>
              <a:t>Load and Run the script to set the orientation</a:t>
            </a:r>
          </a:p>
          <a:p>
            <a:pPr lvl="2"/>
            <a:r>
              <a:rPr lang="en-US" dirty="0" smtClean="0">
                <a:hlinkClick r:id="rId2"/>
              </a:rPr>
              <a:t>GitHub</a:t>
            </a:r>
            <a:r>
              <a:rPr lang="en-US" dirty="0" smtClean="0">
                <a:hlinkClick r:id="rId2"/>
              </a:rPr>
              <a:t>https://github.com/martintrowland/Scooter/blob/main/Scooter_2_servos.ino</a:t>
            </a:r>
            <a:endParaRPr lang="en-US" dirty="0" smtClean="0"/>
          </a:p>
          <a:p>
            <a:pPr lvl="1"/>
            <a:r>
              <a:rPr lang="en-US" dirty="0" smtClean="0"/>
              <a:t>Lock the leg into this position by screwing the bracket into the servo with the legs in the </a:t>
            </a:r>
            <a:r>
              <a:rPr lang="en-US" smtClean="0"/>
              <a:t>up position.</a:t>
            </a:r>
            <a:endParaRPr lang="en-US" dirty="0"/>
          </a:p>
        </p:txBody>
      </p:sp>
    </p:spTree>
    <p:extLst>
      <p:ext uri="{BB962C8B-B14F-4D97-AF65-F5344CB8AC3E}">
        <p14:creationId xmlns:p14="http://schemas.microsoft.com/office/powerpoint/2010/main" val="91032462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3</a:t>
            </a:r>
            <a:endParaRPr lang="en-US" dirty="0"/>
          </a:p>
        </p:txBody>
      </p:sp>
    </p:spTree>
    <p:extLst>
      <p:ext uri="{BB962C8B-B14F-4D97-AF65-F5344CB8AC3E}">
        <p14:creationId xmlns:p14="http://schemas.microsoft.com/office/powerpoint/2010/main" val="215924557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32</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124880241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33</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 Competitions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hlinkClick r:id="rId2"/>
              </a:rPr>
              <a:t>B.E.S.T </a:t>
            </a:r>
            <a:r>
              <a:rPr lang="en-US" b="1" dirty="0">
                <a:hlinkClick r:id="rId2"/>
              </a:rPr>
              <a:t>Robotics Design Contest</a:t>
            </a:r>
            <a:endParaRPr lang="en-US" dirty="0"/>
          </a:p>
          <a:p>
            <a:r>
              <a:rPr lang="en-US" b="1" dirty="0" err="1" smtClean="0">
                <a:hlinkClick r:id="rId3"/>
              </a:rPr>
              <a:t>Botball</a:t>
            </a:r>
            <a:r>
              <a:rPr lang="en-US" b="1" dirty="0" smtClean="0">
                <a:hlinkClick r:id="rId3"/>
              </a:rPr>
              <a:t> </a:t>
            </a:r>
            <a:r>
              <a:rPr lang="en-US" b="1" dirty="0">
                <a:hlinkClick r:id="rId3"/>
              </a:rPr>
              <a:t>Educational Robotics Program</a:t>
            </a:r>
            <a:endParaRPr lang="en-US" dirty="0"/>
          </a:p>
          <a:p>
            <a:r>
              <a:rPr lang="en-US" b="1" dirty="0" smtClean="0">
                <a:hlinkClick r:id="rId4"/>
              </a:rPr>
              <a:t>FIRST</a:t>
            </a:r>
            <a:r>
              <a:rPr lang="en-US" b="1" dirty="0">
                <a:hlinkClick r:id="rId4"/>
              </a:rPr>
              <a:t>: Robotics </a:t>
            </a:r>
            <a:r>
              <a:rPr lang="en-US" b="1" dirty="0" smtClean="0">
                <a:hlinkClick r:id="rId4"/>
              </a:rPr>
              <a:t>Competition</a:t>
            </a:r>
            <a:endParaRPr lang="en-US" b="1" dirty="0" smtClean="0"/>
          </a:p>
          <a:p>
            <a:r>
              <a:rPr lang="en-US" b="1" dirty="0" smtClean="0">
                <a:hlinkClick r:id="rId5"/>
              </a:rPr>
              <a:t>FIRST</a:t>
            </a:r>
            <a:r>
              <a:rPr lang="en-US" b="1" dirty="0">
                <a:hlinkClick r:id="rId5"/>
              </a:rPr>
              <a:t>: Tech Challenge</a:t>
            </a:r>
            <a:endParaRPr lang="en-US" dirty="0"/>
          </a:p>
          <a:p>
            <a:r>
              <a:rPr lang="en-US" b="1" dirty="0" smtClean="0">
                <a:hlinkClick r:id="rId6"/>
              </a:rPr>
              <a:t>National </a:t>
            </a:r>
            <a:r>
              <a:rPr lang="en-US" b="1" dirty="0">
                <a:hlinkClick r:id="rId6"/>
              </a:rPr>
              <a:t>Robotics Challenge</a:t>
            </a:r>
            <a:endParaRPr lang="en-US" dirty="0"/>
          </a:p>
          <a:p>
            <a:pPr marL="0" indent="0">
              <a:buNone/>
            </a:pPr>
            <a:endParaRPr lang="en-US" dirty="0" smtClean="0"/>
          </a:p>
          <a:p>
            <a:pPr marL="0" indent="0">
              <a:buNone/>
            </a:pPr>
            <a:r>
              <a:rPr lang="en-US" dirty="0" smtClean="0"/>
              <a:t>Descriptions of these competitions:</a:t>
            </a:r>
            <a:endParaRPr lang="en-US" dirty="0"/>
          </a:p>
          <a:p>
            <a:pPr marL="0" indent="0">
              <a:buNone/>
            </a:pPr>
            <a:r>
              <a:rPr lang="en-US" dirty="0">
                <a:hlinkClick r:id="rId7"/>
              </a:rPr>
              <a:t>https://blog.collegevine.com/5-robotics-competitions-for-high-schoolers</a:t>
            </a:r>
            <a:r>
              <a:rPr lang="en-US" dirty="0" smtClean="0">
                <a:hlinkClick r:id="rId7"/>
              </a:rPr>
              <a:t>/</a:t>
            </a:r>
            <a:endParaRPr lang="en-US" dirty="0" smtClean="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a:bodyPr>
          <a:lstStyle/>
          <a:p>
            <a:r>
              <a:rPr lang="en-US" sz="3500" dirty="0">
                <a:solidFill>
                  <a:srgbClr val="FFFFFF"/>
                </a:solidFill>
              </a:rPr>
              <a:t>The </a:t>
            </a:r>
            <a:r>
              <a:rPr lang="en-US" sz="3500" dirty="0" err="1" smtClean="0">
                <a:solidFill>
                  <a:srgbClr val="FFFFFF"/>
                </a:solidFill>
              </a:rPr>
              <a:t>Mering</a:t>
            </a:r>
            <a:r>
              <a:rPr lang="en-US" sz="3500" dirty="0" smtClean="0">
                <a:solidFill>
                  <a:srgbClr val="FFFFFF"/>
                </a:solidFill>
              </a:rPr>
              <a:t> </a:t>
            </a:r>
            <a:r>
              <a:rPr lang="en-US" sz="3500" dirty="0">
                <a:solidFill>
                  <a:srgbClr val="FFFFFF"/>
                </a:solidFill>
              </a:rPr>
              <a:t>400</a:t>
            </a:r>
            <a:br>
              <a:rPr lang="en-US" sz="3500" dirty="0">
                <a:solidFill>
                  <a:srgbClr val="FFFFFF"/>
                </a:solidFill>
              </a:rPr>
            </a:br>
            <a:r>
              <a:rPr lang="en-US" sz="3500" dirty="0">
                <a:solidFill>
                  <a:srgbClr val="FFFFFF"/>
                </a:solidFill>
              </a:rPr>
              <a:t>Clears the way for others to follow!</a:t>
            </a:r>
          </a:p>
        </p:txBody>
      </p:sp>
      <p:sp>
        <p:nvSpPr>
          <p:cNvPr id="3" name="Content Placeholder 2"/>
          <p:cNvSpPr>
            <a:spLocks noGrp="1"/>
          </p:cNvSpPr>
          <p:nvPr>
            <p:ph idx="1"/>
          </p:nvPr>
        </p:nvSpPr>
        <p:spPr>
          <a:xfrm>
            <a:off x="1068678" y="2494450"/>
            <a:ext cx="4493922" cy="3563159"/>
          </a:xfrm>
        </p:spPr>
        <p:txBody>
          <a:bodyPr>
            <a:normAutofit fontScale="85000" lnSpcReduction="20000"/>
          </a:bodyPr>
          <a:lstStyle/>
          <a:p>
            <a:pPr marL="0" indent="0">
              <a:buNone/>
            </a:pPr>
            <a:r>
              <a:rPr lang="en-US" sz="2100" dirty="0"/>
              <a:t>What is it:</a:t>
            </a:r>
          </a:p>
          <a:p>
            <a:r>
              <a:rPr lang="en-US" sz="2100" dirty="0"/>
              <a:t>A Bristle Bot</a:t>
            </a:r>
          </a:p>
          <a:p>
            <a:r>
              <a:rPr lang="en-US" sz="2100" dirty="0"/>
              <a:t>2 DC 3V 12000RPM Micro Flat Vibration Motor </a:t>
            </a:r>
          </a:p>
          <a:p>
            <a:r>
              <a:rPr lang="en-US" sz="2100" dirty="0"/>
              <a:t>Uses vibrating bristles for locomotion </a:t>
            </a:r>
          </a:p>
          <a:p>
            <a:r>
              <a:rPr lang="en-US" sz="2100" dirty="0"/>
              <a:t>Able to crash into objects easily</a:t>
            </a:r>
          </a:p>
          <a:p>
            <a:pPr marL="0" indent="0">
              <a:buNone/>
            </a:pPr>
            <a:r>
              <a:rPr lang="en-US" sz="2100" dirty="0"/>
              <a:t>What we’ll learn:</a:t>
            </a:r>
          </a:p>
          <a:p>
            <a:r>
              <a:rPr lang="en-US" sz="2100" dirty="0"/>
              <a:t>Using Pulse Width Modulation to control analog devices</a:t>
            </a:r>
          </a:p>
          <a:p>
            <a:r>
              <a:rPr lang="en-US" sz="2100" dirty="0"/>
              <a:t>How to trim the toothbrush bristles to promote locomotion</a:t>
            </a:r>
          </a:p>
          <a:p>
            <a:r>
              <a:rPr lang="en-US" sz="2100" dirty="0"/>
              <a:t>How to create locomotion for a bristle bot</a:t>
            </a:r>
          </a:p>
          <a:p>
            <a:r>
              <a:rPr lang="en-US" sz="2100" dirty="0"/>
              <a:t>How to tune a bristle bot’s steering</a:t>
            </a:r>
          </a:p>
        </p:txBody>
      </p:sp>
      <p:pic>
        <p:nvPicPr>
          <p:cNvPr id="5" name="Picture 3">
            <a:extLst>
              <a:ext uri="{FF2B5EF4-FFF2-40B4-BE49-F238E27FC236}">
                <a16:creationId xmlns:a16="http://schemas.microsoft.com/office/drawing/2014/main" xmlns="" id="{E9E7060E-C4AD-42E2-A96B-709886B51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9" b="-4"/>
          <a:stretch/>
        </p:blipFill>
        <p:spPr bwMode="auto">
          <a:xfrm rot="10800000" flipH="1" flipV="1">
            <a:off x="6324600" y="2492376"/>
            <a:ext cx="1851372" cy="18316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picture containing table, room, colorful, kitchen&#10;&#10;Description automatically generated">
            <a:extLst>
              <a:ext uri="{FF2B5EF4-FFF2-40B4-BE49-F238E27FC236}">
                <a16:creationId xmlns:a16="http://schemas.microsoft.com/office/drawing/2014/main" xmlns="" id="{A1C5F62A-6594-4532-8FB4-155F9F485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599" y="4495800"/>
            <a:ext cx="2394895" cy="1796171"/>
          </a:xfrm>
          <a:prstGeom prst="rect">
            <a:avLst/>
          </a:prstGeom>
        </p:spPr>
      </p:pic>
      <p:sp>
        <p:nvSpPr>
          <p:cNvPr id="7" name="TextBox 6">
            <a:extLst>
              <a:ext uri="{FF2B5EF4-FFF2-40B4-BE49-F238E27FC236}">
                <a16:creationId xmlns:a16="http://schemas.microsoft.com/office/drawing/2014/main" xmlns="" id="{91CB40E9-45D0-4939-8996-6ED23FE3DB46}"/>
              </a:ext>
            </a:extLst>
          </p:cNvPr>
          <p:cNvSpPr txBox="1"/>
          <p:nvPr/>
        </p:nvSpPr>
        <p:spPr>
          <a:xfrm>
            <a:off x="6145130" y="6342991"/>
            <a:ext cx="2753831" cy="369332"/>
          </a:xfrm>
          <a:prstGeom prst="rect">
            <a:avLst/>
          </a:prstGeom>
          <a:noFill/>
        </p:spPr>
        <p:txBody>
          <a:bodyPr wrap="none" rtlCol="0">
            <a:spAutoFit/>
          </a:bodyPr>
          <a:lstStyle/>
          <a:p>
            <a:r>
              <a:rPr lang="en-US" dirty="0"/>
              <a:t>Trim Bristles to form a slant</a:t>
            </a:r>
          </a:p>
        </p:txBody>
      </p:sp>
    </p:spTree>
    <p:extLst>
      <p:ext uri="{BB962C8B-B14F-4D97-AF65-F5344CB8AC3E}">
        <p14:creationId xmlns:p14="http://schemas.microsoft.com/office/powerpoint/2010/main" val="9897147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
            <a:ext cx="8229600" cy="1143000"/>
          </a:xfrm>
        </p:spPr>
        <p:txBody>
          <a:bodyPr/>
          <a:lstStyle/>
          <a:p>
            <a:r>
              <a:rPr lang="en-US" dirty="0" smtClean="0"/>
              <a:t>Pulse Width Modulation</a:t>
            </a:r>
            <a:endParaRPr lang="en-US" dirty="0"/>
          </a:p>
        </p:txBody>
      </p:sp>
      <p:sp>
        <p:nvSpPr>
          <p:cNvPr id="3" name="Content Placeholder 2"/>
          <p:cNvSpPr>
            <a:spLocks noGrp="1"/>
          </p:cNvSpPr>
          <p:nvPr>
            <p:ph idx="1"/>
          </p:nvPr>
        </p:nvSpPr>
        <p:spPr>
          <a:xfrm>
            <a:off x="533400" y="1143000"/>
            <a:ext cx="3962400" cy="4525963"/>
          </a:xfrm>
        </p:spPr>
        <p:txBody>
          <a:bodyPr>
            <a:normAutofit fontScale="85000" lnSpcReduction="20000"/>
          </a:bodyPr>
          <a:lstStyle/>
          <a:p>
            <a:pPr marL="0" indent="0">
              <a:buNone/>
            </a:pPr>
            <a:r>
              <a:rPr lang="en-US" dirty="0"/>
              <a:t>As its name suggests, </a:t>
            </a:r>
            <a:r>
              <a:rPr lang="en-US" b="1" dirty="0"/>
              <a:t>pulse width modulation</a:t>
            </a:r>
            <a:r>
              <a:rPr lang="en-US" dirty="0"/>
              <a:t> speed control works by driving the motor with a series of “ON-OFF” </a:t>
            </a:r>
            <a:r>
              <a:rPr lang="en-US" b="1" dirty="0"/>
              <a:t>pulses</a:t>
            </a:r>
            <a:r>
              <a:rPr lang="en-US" dirty="0"/>
              <a:t> and varying the duty cycle, the fraction of time that the output voltage is “ON” compared to when it is “OFF”, of the </a:t>
            </a:r>
            <a:r>
              <a:rPr lang="en-US" b="1" dirty="0"/>
              <a:t>pulses</a:t>
            </a:r>
            <a:r>
              <a:rPr lang="en-US" dirty="0"/>
              <a:t> while keeping the frequency constant.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219200"/>
            <a:ext cx="4543425"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6096000" y="5562600"/>
            <a:ext cx="2317045" cy="369332"/>
          </a:xfrm>
          <a:prstGeom prst="rect">
            <a:avLst/>
          </a:prstGeom>
          <a:noFill/>
        </p:spPr>
        <p:txBody>
          <a:bodyPr wrap="none" rtlCol="0">
            <a:spAutoFit/>
          </a:bodyPr>
          <a:lstStyle/>
          <a:p>
            <a:r>
              <a:rPr lang="en-US" dirty="0" err="1" smtClean="0"/>
              <a:t>AnalogWrite</a:t>
            </a:r>
            <a:r>
              <a:rPr lang="en-US" dirty="0" smtClean="0"/>
              <a:t>(177) ~ 3V</a:t>
            </a:r>
            <a:endParaRPr lang="en-US" dirty="0"/>
          </a:p>
        </p:txBody>
      </p:sp>
      <p:cxnSp>
        <p:nvCxnSpPr>
          <p:cNvPr id="6" name="Elbow Connector 5"/>
          <p:cNvCxnSpPr/>
          <p:nvPr/>
        </p:nvCxnSpPr>
        <p:spPr>
          <a:xfrm>
            <a:off x="5334000" y="6172200"/>
            <a:ext cx="914400" cy="405368"/>
          </a:xfrm>
          <a:prstGeom prst="bentConnector3">
            <a:avLst>
              <a:gd name="adj1" fmla="val 59723"/>
            </a:avLst>
          </a:prstGeom>
          <a:ln w="190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334000" y="59436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6248400" y="6070600"/>
            <a:ext cx="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447800" y="6172200"/>
            <a:ext cx="1976823" cy="369332"/>
          </a:xfrm>
          <a:prstGeom prst="rect">
            <a:avLst/>
          </a:prstGeom>
          <a:noFill/>
        </p:spPr>
        <p:txBody>
          <a:bodyPr wrap="none" rtlCol="0">
            <a:spAutoFit/>
          </a:bodyPr>
          <a:lstStyle/>
          <a:p>
            <a:r>
              <a:rPr lang="en-US" dirty="0" smtClean="0"/>
              <a:t>255/5v * 3v =&gt; 177</a:t>
            </a:r>
            <a:endParaRPr lang="en-US" dirty="0"/>
          </a:p>
        </p:txBody>
      </p:sp>
      <p:sp>
        <p:nvSpPr>
          <p:cNvPr id="13" name="TextBox 12"/>
          <p:cNvSpPr txBox="1"/>
          <p:nvPr/>
        </p:nvSpPr>
        <p:spPr>
          <a:xfrm>
            <a:off x="5390128" y="5970032"/>
            <a:ext cx="401072" cy="261610"/>
          </a:xfrm>
          <a:prstGeom prst="rect">
            <a:avLst/>
          </a:prstGeom>
          <a:noFill/>
        </p:spPr>
        <p:txBody>
          <a:bodyPr wrap="none" rtlCol="0">
            <a:spAutoFit/>
          </a:bodyPr>
          <a:lstStyle/>
          <a:p>
            <a:r>
              <a:rPr lang="en-US" sz="1050" dirty="0" smtClean="0"/>
              <a:t>177</a:t>
            </a:r>
            <a:endParaRPr lang="en-US" sz="1050" dirty="0"/>
          </a:p>
        </p:txBody>
      </p:sp>
      <p:sp>
        <p:nvSpPr>
          <p:cNvPr id="14" name="TextBox 13"/>
          <p:cNvSpPr txBox="1"/>
          <p:nvPr/>
        </p:nvSpPr>
        <p:spPr>
          <a:xfrm>
            <a:off x="381000" y="5486399"/>
            <a:ext cx="3748950" cy="646331"/>
          </a:xfrm>
          <a:prstGeom prst="rect">
            <a:avLst/>
          </a:prstGeom>
          <a:noFill/>
        </p:spPr>
        <p:txBody>
          <a:bodyPr wrap="square" rtlCol="0">
            <a:spAutoFit/>
          </a:bodyPr>
          <a:lstStyle/>
          <a:p>
            <a:r>
              <a:rPr lang="en-US" dirty="0" smtClean="0">
                <a:solidFill>
                  <a:srgbClr val="0066FF"/>
                </a:solidFill>
              </a:rPr>
              <a:t>What width would we program for 3V for our Motor?</a:t>
            </a:r>
            <a:endParaRPr lang="en-US" dirty="0">
              <a:solidFill>
                <a:srgbClr val="0066FF"/>
              </a:solidFill>
            </a:endParaRPr>
          </a:p>
        </p:txBody>
      </p:sp>
      <p:sp>
        <p:nvSpPr>
          <p:cNvPr id="16" name="TextBox 15"/>
          <p:cNvSpPr txBox="1"/>
          <p:nvPr/>
        </p:nvSpPr>
        <p:spPr>
          <a:xfrm>
            <a:off x="5944926" y="5970032"/>
            <a:ext cx="322524" cy="253916"/>
          </a:xfrm>
          <a:prstGeom prst="rect">
            <a:avLst/>
          </a:prstGeom>
          <a:noFill/>
        </p:spPr>
        <p:txBody>
          <a:bodyPr wrap="none" rtlCol="0">
            <a:spAutoFit/>
          </a:bodyPr>
          <a:lstStyle/>
          <a:p>
            <a:r>
              <a:rPr lang="en-US" sz="1050" dirty="0" smtClean="0"/>
              <a:t>78</a:t>
            </a:r>
            <a:endParaRPr lang="en-US" sz="1050" dirty="0"/>
          </a:p>
        </p:txBody>
      </p:sp>
      <p:cxnSp>
        <p:nvCxnSpPr>
          <p:cNvPr id="18" name="Elbow Connector 17"/>
          <p:cNvCxnSpPr/>
          <p:nvPr/>
        </p:nvCxnSpPr>
        <p:spPr>
          <a:xfrm>
            <a:off x="6248400" y="6163821"/>
            <a:ext cx="914400" cy="405368"/>
          </a:xfrm>
          <a:prstGeom prst="bentConnector3">
            <a:avLst>
              <a:gd name="adj1" fmla="val 59723"/>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6248400" y="5935221"/>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7162800" y="6062221"/>
            <a:ext cx="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304528" y="5970032"/>
            <a:ext cx="401072" cy="261610"/>
          </a:xfrm>
          <a:prstGeom prst="rect">
            <a:avLst/>
          </a:prstGeom>
          <a:noFill/>
        </p:spPr>
        <p:txBody>
          <a:bodyPr wrap="none" rtlCol="0">
            <a:spAutoFit/>
          </a:bodyPr>
          <a:lstStyle/>
          <a:p>
            <a:r>
              <a:rPr lang="en-US" sz="1050" dirty="0" smtClean="0"/>
              <a:t>177</a:t>
            </a:r>
            <a:endParaRPr lang="en-US" sz="1050" dirty="0"/>
          </a:p>
        </p:txBody>
      </p:sp>
      <p:sp>
        <p:nvSpPr>
          <p:cNvPr id="22" name="TextBox 21"/>
          <p:cNvSpPr txBox="1"/>
          <p:nvPr/>
        </p:nvSpPr>
        <p:spPr>
          <a:xfrm>
            <a:off x="6859326" y="5970032"/>
            <a:ext cx="322524" cy="253916"/>
          </a:xfrm>
          <a:prstGeom prst="rect">
            <a:avLst/>
          </a:prstGeom>
          <a:noFill/>
        </p:spPr>
        <p:txBody>
          <a:bodyPr wrap="none" rtlCol="0">
            <a:spAutoFit/>
          </a:bodyPr>
          <a:lstStyle/>
          <a:p>
            <a:r>
              <a:rPr lang="en-US" sz="1050" dirty="0" smtClean="0"/>
              <a:t>78</a:t>
            </a:r>
            <a:endParaRPr lang="en-US" sz="1050" dirty="0"/>
          </a:p>
        </p:txBody>
      </p:sp>
      <p:cxnSp>
        <p:nvCxnSpPr>
          <p:cNvPr id="23" name="Elbow Connector 22"/>
          <p:cNvCxnSpPr/>
          <p:nvPr/>
        </p:nvCxnSpPr>
        <p:spPr>
          <a:xfrm>
            <a:off x="7169150" y="6218679"/>
            <a:ext cx="914400" cy="405368"/>
          </a:xfrm>
          <a:prstGeom prst="bentConnector3">
            <a:avLst>
              <a:gd name="adj1" fmla="val 59723"/>
            </a:avLst>
          </a:prstGeom>
          <a:ln w="19050"/>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7169150" y="5990079"/>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8083550" y="6117079"/>
            <a:ext cx="0" cy="685800"/>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225278" y="5970032"/>
            <a:ext cx="401072" cy="261610"/>
          </a:xfrm>
          <a:prstGeom prst="rect">
            <a:avLst/>
          </a:prstGeom>
          <a:noFill/>
        </p:spPr>
        <p:txBody>
          <a:bodyPr wrap="none" rtlCol="0">
            <a:spAutoFit/>
          </a:bodyPr>
          <a:lstStyle/>
          <a:p>
            <a:r>
              <a:rPr lang="en-US" sz="1050" dirty="0" smtClean="0"/>
              <a:t>177</a:t>
            </a:r>
            <a:endParaRPr lang="en-US" sz="1050" dirty="0"/>
          </a:p>
        </p:txBody>
      </p:sp>
      <p:sp>
        <p:nvSpPr>
          <p:cNvPr id="27" name="TextBox 26"/>
          <p:cNvSpPr txBox="1"/>
          <p:nvPr/>
        </p:nvSpPr>
        <p:spPr>
          <a:xfrm>
            <a:off x="7780076" y="5970032"/>
            <a:ext cx="322524" cy="253916"/>
          </a:xfrm>
          <a:prstGeom prst="rect">
            <a:avLst/>
          </a:prstGeom>
          <a:noFill/>
        </p:spPr>
        <p:txBody>
          <a:bodyPr wrap="none" rtlCol="0">
            <a:spAutoFit/>
          </a:bodyPr>
          <a:lstStyle/>
          <a:p>
            <a:r>
              <a:rPr lang="en-US" sz="1050" dirty="0" smtClean="0"/>
              <a:t>78</a:t>
            </a:r>
            <a:endParaRPr lang="en-US" sz="1050" dirty="0"/>
          </a:p>
        </p:txBody>
      </p:sp>
      <p:cxnSp>
        <p:nvCxnSpPr>
          <p:cNvPr id="28" name="Straight Connector 27"/>
          <p:cNvCxnSpPr/>
          <p:nvPr/>
        </p:nvCxnSpPr>
        <p:spPr>
          <a:xfrm>
            <a:off x="8083550" y="5981700"/>
            <a:ext cx="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136445" y="6383264"/>
            <a:ext cx="2972505" cy="3809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108950" y="6236384"/>
            <a:ext cx="902170" cy="276999"/>
          </a:xfrm>
          <a:prstGeom prst="rect">
            <a:avLst/>
          </a:prstGeom>
          <a:noFill/>
        </p:spPr>
        <p:txBody>
          <a:bodyPr wrap="none" rtlCol="0">
            <a:spAutoFit/>
          </a:bodyPr>
          <a:lstStyle/>
          <a:p>
            <a:r>
              <a:rPr lang="en-US" sz="1200" b="1" dirty="0" smtClean="0">
                <a:solidFill>
                  <a:srgbClr val="00B050"/>
                </a:solidFill>
              </a:rPr>
              <a:t>Average 3V</a:t>
            </a:r>
            <a:endParaRPr lang="en-US" sz="1200" b="1" dirty="0">
              <a:solidFill>
                <a:srgbClr val="00B050"/>
              </a:solidFill>
            </a:endParaRPr>
          </a:p>
        </p:txBody>
      </p:sp>
      <p:cxnSp>
        <p:nvCxnSpPr>
          <p:cNvPr id="1024" name="Straight Connector 1023"/>
          <p:cNvCxnSpPr>
            <a:endCxn id="27" idx="2"/>
          </p:cNvCxnSpPr>
          <p:nvPr/>
        </p:nvCxnSpPr>
        <p:spPr>
          <a:xfrm>
            <a:off x="5029200" y="6198074"/>
            <a:ext cx="2912138" cy="25874"/>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416532" y="6030842"/>
            <a:ext cx="612668" cy="276999"/>
          </a:xfrm>
          <a:prstGeom prst="rect">
            <a:avLst/>
          </a:prstGeom>
          <a:noFill/>
        </p:spPr>
        <p:txBody>
          <a:bodyPr wrap="none" rtlCol="0">
            <a:spAutoFit/>
          </a:bodyPr>
          <a:lstStyle/>
          <a:p>
            <a:r>
              <a:rPr lang="en-US" sz="1200" b="1" dirty="0" smtClean="0">
                <a:solidFill>
                  <a:srgbClr val="FF0000"/>
                </a:solidFill>
              </a:rPr>
              <a:t>5V  On</a:t>
            </a:r>
            <a:endParaRPr lang="en-US" sz="1200" b="1" dirty="0">
              <a:solidFill>
                <a:srgbClr val="FF0000"/>
              </a:solidFill>
            </a:endParaRPr>
          </a:p>
        </p:txBody>
      </p:sp>
      <p:cxnSp>
        <p:nvCxnSpPr>
          <p:cNvPr id="37" name="Straight Connector 36"/>
          <p:cNvCxnSpPr/>
          <p:nvPr/>
        </p:nvCxnSpPr>
        <p:spPr>
          <a:xfrm>
            <a:off x="5105400" y="6592011"/>
            <a:ext cx="2988338" cy="12965"/>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403708" y="6415013"/>
            <a:ext cx="625492" cy="276999"/>
          </a:xfrm>
          <a:prstGeom prst="rect">
            <a:avLst/>
          </a:prstGeom>
          <a:noFill/>
        </p:spPr>
        <p:txBody>
          <a:bodyPr wrap="none" rtlCol="0">
            <a:spAutoFit/>
          </a:bodyPr>
          <a:lstStyle/>
          <a:p>
            <a:r>
              <a:rPr lang="en-US" sz="1200" b="1" dirty="0">
                <a:solidFill>
                  <a:srgbClr val="FF0000"/>
                </a:solidFill>
              </a:rPr>
              <a:t>0</a:t>
            </a:r>
            <a:r>
              <a:rPr lang="en-US" sz="1200" b="1" dirty="0" smtClean="0">
                <a:solidFill>
                  <a:srgbClr val="FF0000"/>
                </a:solidFill>
              </a:rPr>
              <a:t>V  Off</a:t>
            </a:r>
            <a:endParaRPr lang="en-US" sz="1200" b="1" dirty="0">
              <a:solidFill>
                <a:srgbClr val="FF0000"/>
              </a:solidFill>
            </a:endParaRPr>
          </a:p>
        </p:txBody>
      </p:sp>
    </p:spTree>
    <p:extLst>
      <p:ext uri="{BB962C8B-B14F-4D97-AF65-F5344CB8AC3E}">
        <p14:creationId xmlns:p14="http://schemas.microsoft.com/office/powerpoint/2010/main" val="35510851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xmlns="" id="{E8E99A5E-E4F3-4315-A4BC-421F4EB0442E}"/>
              </a:ext>
            </a:extLst>
          </p:cNvPr>
          <p:cNvSpPr>
            <a:spLocks noGrp="1"/>
          </p:cNvSpPr>
          <p:nvPr>
            <p:ph idx="1"/>
          </p:nvPr>
        </p:nvSpPr>
        <p:spPr>
          <a:xfrm>
            <a:off x="152400" y="685800"/>
            <a:ext cx="4572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goForward</a:t>
            </a:r>
            <a:r>
              <a:rPr lang="en-US" dirty="0"/>
              <a:t>(int seconds) {</a:t>
            </a:r>
          </a:p>
          <a:p>
            <a:pPr marL="0" indent="0">
              <a:buNone/>
            </a:pPr>
            <a:r>
              <a:rPr lang="en-US" dirty="0"/>
              <a:t>  </a:t>
            </a:r>
            <a:r>
              <a:rPr lang="en-US" dirty="0" err="1"/>
              <a:t>analogWrite</a:t>
            </a:r>
            <a:r>
              <a:rPr lang="en-US" dirty="0"/>
              <a:t>(RIGHT_MOTOR_PIN, RIGHT_VIBRATE);</a:t>
            </a:r>
          </a:p>
          <a:p>
            <a:pPr marL="0" indent="0">
              <a:buNone/>
            </a:pPr>
            <a:r>
              <a:rPr lang="en-US" dirty="0"/>
              <a:t>  </a:t>
            </a:r>
            <a:r>
              <a:rPr lang="en-US" dirty="0" err="1"/>
              <a:t>analogWrite</a:t>
            </a:r>
            <a:r>
              <a:rPr lang="en-US" dirty="0"/>
              <a:t>(LEFT_MOTOR_PIN, LEFT_VIBRATE);</a:t>
            </a:r>
          </a:p>
          <a:p>
            <a:pPr marL="0" indent="0">
              <a:buNone/>
            </a:pPr>
            <a:r>
              <a:rPr lang="en-US" dirty="0"/>
              <a:t>  </a:t>
            </a:r>
            <a:r>
              <a:rPr lang="en-US" dirty="0" err="1"/>
              <a:t>Serial.println</a:t>
            </a:r>
            <a:r>
              <a:rPr lang="en-US" dirty="0"/>
              <a:t>("go forward");</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endParaRPr lang="en-US" dirty="0"/>
          </a:p>
        </p:txBody>
      </p:sp>
      <p:sp>
        <p:nvSpPr>
          <p:cNvPr id="4" name="Content Placeholder 2">
            <a:extLst>
              <a:ext uri="{FF2B5EF4-FFF2-40B4-BE49-F238E27FC236}">
                <a16:creationId xmlns:a16="http://schemas.microsoft.com/office/drawing/2014/main" xmlns="" id="{F7119177-6446-47FD-9375-3831F6469CC6}"/>
              </a:ext>
            </a:extLst>
          </p:cNvPr>
          <p:cNvSpPr txBox="1">
            <a:spLocks/>
          </p:cNvSpPr>
          <p:nvPr/>
        </p:nvSpPr>
        <p:spPr>
          <a:xfrm>
            <a:off x="4724400" y="658091"/>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a:t>turnLeft(</a:t>
            </a:r>
            <a:r>
              <a:rPr lang="en-US" sz="1100" dirty="0"/>
              <a:t>int seconds)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
        <p:nvSpPr>
          <p:cNvPr id="5" name="TextBox 4">
            <a:extLst>
              <a:ext uri="{FF2B5EF4-FFF2-40B4-BE49-F238E27FC236}">
                <a16:creationId xmlns:a16="http://schemas.microsoft.com/office/drawing/2014/main" xmlns="" id="{1AEB9AC4-4AAE-47CD-8F33-D39B54A86457}"/>
              </a:ext>
            </a:extLst>
          </p:cNvPr>
          <p:cNvSpPr txBox="1"/>
          <p:nvPr/>
        </p:nvSpPr>
        <p:spPr>
          <a:xfrm>
            <a:off x="7029436" y="3563344"/>
            <a:ext cx="1615800" cy="1477328"/>
          </a:xfrm>
          <a:prstGeom prst="rect">
            <a:avLst/>
          </a:prstGeom>
          <a:noFill/>
        </p:spPr>
        <p:txBody>
          <a:bodyPr wrap="square" rtlCol="0">
            <a:spAutoFit/>
          </a:bodyPr>
          <a:lstStyle/>
          <a:p>
            <a:r>
              <a:rPr lang="en-US" dirty="0"/>
              <a:t>Can you write the functions for </a:t>
            </a:r>
            <a:r>
              <a:rPr lang="en-US" dirty="0" err="1"/>
              <a:t>turnRight</a:t>
            </a:r>
            <a:r>
              <a:rPr lang="en-US" dirty="0"/>
              <a:t> and </a:t>
            </a:r>
            <a:r>
              <a:rPr lang="en-US" dirty="0" err="1"/>
              <a:t>turnLeft</a:t>
            </a:r>
            <a:r>
              <a:rPr lang="en-US" dirty="0"/>
              <a:t>?</a:t>
            </a:r>
            <a:br>
              <a:rPr lang="en-US" dirty="0"/>
            </a:br>
            <a:endParaRPr lang="en-US" dirty="0"/>
          </a:p>
        </p:txBody>
      </p:sp>
      <p:sp>
        <p:nvSpPr>
          <p:cNvPr id="6" name="TextBox 5">
            <a:extLst>
              <a:ext uri="{FF2B5EF4-FFF2-40B4-BE49-F238E27FC236}">
                <a16:creationId xmlns:a16="http://schemas.microsoft.com/office/drawing/2014/main" xmlns="" id="{990806FF-86F0-4B74-835C-CBC60454E6B8}"/>
              </a:ext>
            </a:extLst>
          </p:cNvPr>
          <p:cNvSpPr txBox="1"/>
          <p:nvPr/>
        </p:nvSpPr>
        <p:spPr>
          <a:xfrm>
            <a:off x="7029218" y="3143884"/>
            <a:ext cx="1180836" cy="369332"/>
          </a:xfrm>
          <a:prstGeom prst="rect">
            <a:avLst/>
          </a:prstGeom>
          <a:noFill/>
        </p:spPr>
        <p:txBody>
          <a:bodyPr wrap="none" rtlCol="0">
            <a:spAutoFit/>
          </a:bodyPr>
          <a:lstStyle/>
          <a:p>
            <a:r>
              <a:rPr lang="en-US" b="1" dirty="0">
                <a:solidFill>
                  <a:schemeClr val="accent2"/>
                </a:solidFill>
              </a:rPr>
              <a:t>Challenge:</a:t>
            </a:r>
          </a:p>
        </p:txBody>
      </p:sp>
      <p:sp>
        <p:nvSpPr>
          <p:cNvPr id="7" name="TextBox 6">
            <a:extLst>
              <a:ext uri="{FF2B5EF4-FFF2-40B4-BE49-F238E27FC236}">
                <a16:creationId xmlns:a16="http://schemas.microsoft.com/office/drawing/2014/main" xmlns="" id="{BF3723D8-27E7-4A21-AC6B-9FA5A6C79224}"/>
              </a:ext>
            </a:extLst>
          </p:cNvPr>
          <p:cNvSpPr txBox="1"/>
          <p:nvPr/>
        </p:nvSpPr>
        <p:spPr>
          <a:xfrm>
            <a:off x="6904317" y="1676400"/>
            <a:ext cx="2087283" cy="923330"/>
          </a:xfrm>
          <a:prstGeom prst="rect">
            <a:avLst/>
          </a:prstGeom>
          <a:noFill/>
        </p:spPr>
        <p:txBody>
          <a:bodyPr wrap="square" rtlCol="0">
            <a:spAutoFit/>
          </a:bodyPr>
          <a:lstStyle/>
          <a:p>
            <a:r>
              <a:rPr lang="en-US" dirty="0"/>
              <a:t>Can you get your </a:t>
            </a:r>
            <a:r>
              <a:rPr lang="en-US" dirty="0" err="1"/>
              <a:t>crAshley</a:t>
            </a:r>
            <a:r>
              <a:rPr lang="en-US" dirty="0"/>
              <a:t> to go straight?  </a:t>
            </a:r>
          </a:p>
        </p:txBody>
      </p:sp>
      <p:sp>
        <p:nvSpPr>
          <p:cNvPr id="8" name="TextBox 7">
            <a:extLst>
              <a:ext uri="{FF2B5EF4-FFF2-40B4-BE49-F238E27FC236}">
                <a16:creationId xmlns:a16="http://schemas.microsoft.com/office/drawing/2014/main" xmlns="" id="{53EA8F4F-B740-4F5C-8F5C-05F321DE6AF6}"/>
              </a:ext>
            </a:extLst>
          </p:cNvPr>
          <p:cNvSpPr txBox="1"/>
          <p:nvPr/>
        </p:nvSpPr>
        <p:spPr>
          <a:xfrm>
            <a:off x="6904099" y="1256940"/>
            <a:ext cx="1180836" cy="369332"/>
          </a:xfrm>
          <a:prstGeom prst="rect">
            <a:avLst/>
          </a:prstGeom>
          <a:noFill/>
        </p:spPr>
        <p:txBody>
          <a:bodyPr wrap="none" rtlCol="0">
            <a:spAutoFit/>
          </a:bodyPr>
          <a:lstStyle/>
          <a:p>
            <a:r>
              <a:rPr lang="en-US" b="1" dirty="0">
                <a:solidFill>
                  <a:schemeClr val="accent2"/>
                </a:solidFill>
              </a:rPr>
              <a:t>Challenge:</a:t>
            </a:r>
          </a:p>
        </p:txBody>
      </p:sp>
    </p:spTree>
    <p:extLst>
      <p:ext uri="{BB962C8B-B14F-4D97-AF65-F5344CB8AC3E}">
        <p14:creationId xmlns:p14="http://schemas.microsoft.com/office/powerpoint/2010/main" val="419204750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4</a:t>
            </a:r>
            <a:endParaRPr lang="en-US" dirty="0"/>
          </a:p>
        </p:txBody>
      </p:sp>
    </p:spTree>
    <p:extLst>
      <p:ext uri="{BB962C8B-B14F-4D97-AF65-F5344CB8AC3E}">
        <p14:creationId xmlns:p14="http://schemas.microsoft.com/office/powerpoint/2010/main" val="246087962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40719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pPr eaLnBrk="1" hangingPunct="1"/>
            <a:r>
              <a:rPr lang="en-US" altLang="en-US" sz="3600" smtClean="0">
                <a:hlinkClick r:id="rId2" action="ppaction://hlinkfile" tooltip="OSHA at a Glance"/>
              </a:rPr>
              <a:t>Occupational Safety and Health Administration (OSHA)</a:t>
            </a:r>
            <a:endParaRPr lang="en-US" altLang="en-US" sz="3600" smtClean="0"/>
          </a:p>
        </p:txBody>
      </p:sp>
      <p:sp>
        <p:nvSpPr>
          <p:cNvPr id="16387" name="Content Placeholder 2"/>
          <p:cNvSpPr>
            <a:spLocks noGrp="1"/>
          </p:cNvSpPr>
          <p:nvPr>
            <p:ph idx="1"/>
          </p:nvPr>
        </p:nvSpPr>
        <p:spPr>
          <a:xfrm>
            <a:off x="457200" y="1600200"/>
            <a:ext cx="8686800" cy="4525963"/>
          </a:xfrm>
        </p:spPr>
        <p:txBody>
          <a:bodyPr/>
          <a:lstStyle/>
          <a:p>
            <a:pPr eaLnBrk="1" hangingPunct="1">
              <a:buFont typeface="Arial" charset="0"/>
              <a:buNone/>
            </a:pPr>
            <a:r>
              <a:rPr lang="en-US" altLang="en-US" sz="2200" b="1" smtClean="0"/>
              <a:t>Robotics</a:t>
            </a:r>
            <a:r>
              <a:rPr lang="en-US" altLang="en-US" sz="2200" smtClean="0"/>
              <a:t> </a:t>
            </a:r>
          </a:p>
          <a:p>
            <a:pPr eaLnBrk="1" hangingPunct="1"/>
            <a:r>
              <a:rPr lang="en-US" altLang="en-US" smtClean="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Robotics Careers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for a Robotics Career</a:t>
            </a:r>
            <a:endParaRPr lang="en-US" dirty="0"/>
          </a:p>
        </p:txBody>
      </p:sp>
      <p:sp>
        <p:nvSpPr>
          <p:cNvPr id="3" name="Content Placeholder 2"/>
          <p:cNvSpPr>
            <a:spLocks noGrp="1"/>
          </p:cNvSpPr>
          <p:nvPr>
            <p:ph idx="1"/>
          </p:nvPr>
        </p:nvSpPr>
        <p:spPr>
          <a:xfrm>
            <a:off x="152400" y="1462644"/>
            <a:ext cx="5867400" cy="4495800"/>
          </a:xfrm>
        </p:spPr>
        <p:txBody>
          <a:bodyPr>
            <a:normAutofit fontScale="77500" lnSpcReduction="20000"/>
          </a:bodyPr>
          <a:lstStyle/>
          <a:p>
            <a:r>
              <a:rPr lang="en-US" dirty="0" smtClean="0"/>
              <a:t>Electrical Engineering (Sensors, computation)</a:t>
            </a:r>
          </a:p>
          <a:p>
            <a:pPr lvl="1"/>
            <a:r>
              <a:rPr lang="en-US" dirty="0" smtClean="0"/>
              <a:t>Control Systems (Mobility)</a:t>
            </a:r>
          </a:p>
          <a:p>
            <a:r>
              <a:rPr lang="en-US" dirty="0" smtClean="0"/>
              <a:t>Computer Engineering (Programming, computation, human-robot interface)</a:t>
            </a:r>
          </a:p>
          <a:p>
            <a:r>
              <a:rPr lang="en-US" dirty="0" smtClean="0"/>
              <a:t>Robotic Engineering (human-robot interface, system integration)</a:t>
            </a:r>
          </a:p>
          <a:p>
            <a:r>
              <a:rPr lang="en-US" dirty="0" smtClean="0"/>
              <a:t>Computer Science (Programming, AI, ML)</a:t>
            </a:r>
          </a:p>
          <a:p>
            <a:r>
              <a:rPr lang="en-US" dirty="0" smtClean="0"/>
              <a:t>Mechanical Engineering (manipulators, mobility)</a:t>
            </a:r>
          </a:p>
          <a:p>
            <a:r>
              <a:rPr lang="en-US" dirty="0" smtClean="0"/>
              <a:t>Bio-Medical Engineering (medical robots) </a:t>
            </a:r>
            <a:endParaRPr lang="en-US"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a:t>
            </a:r>
            <a:r>
              <a:rPr lang="en-US" dirty="0" smtClean="0">
                <a:hlinkClick r:id="rId3"/>
              </a:rPr>
              <a:t>www.youtube.com/watch?v=zauYACP2lOc</a:t>
            </a:r>
            <a:endParaRPr lang="en-US" dirty="0" smtClean="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smtClean="0"/>
              <a:t>OSU Collaborative Robotics Institute</a:t>
            </a:r>
            <a:endParaRPr lang="en-US" dirty="0"/>
          </a:p>
        </p:txBody>
      </p:sp>
    </p:spTree>
    <p:extLst>
      <p:ext uri="{BB962C8B-B14F-4D97-AF65-F5344CB8AC3E}">
        <p14:creationId xmlns:p14="http://schemas.microsoft.com/office/powerpoint/2010/main" val="334703785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5</a:t>
            </a:r>
            <a:endParaRPr lang="en-US" dirty="0"/>
          </a:p>
        </p:txBody>
      </p:sp>
    </p:spTree>
    <p:extLst>
      <p:ext uri="{BB962C8B-B14F-4D97-AF65-F5344CB8AC3E}">
        <p14:creationId xmlns:p14="http://schemas.microsoft.com/office/powerpoint/2010/main" val="10838152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44</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a:solidFill>
                  <a:srgbClr val="FFFFFF"/>
                </a:solidFill>
              </a:rPr>
              <a:t>ParksBot</a:t>
            </a:r>
            <a:r>
              <a:rPr lang="en-US" sz="2400" dirty="0">
                <a:solidFill>
                  <a:srgbClr val="FFFFFF"/>
                </a:solidFill>
              </a:rPr>
              <a:t>, </a:t>
            </a:r>
            <a:r>
              <a:rPr lang="en-US" sz="2400" dirty="0" err="1">
                <a:solidFill>
                  <a:srgbClr val="FFFFFF"/>
                </a:solidFill>
              </a:rPr>
              <a:t>Sauerbot</a:t>
            </a:r>
            <a:r>
              <a:rPr lang="en-US" sz="2400" dirty="0">
                <a:solidFill>
                  <a:srgbClr val="FFFFFF"/>
                </a:solidFill>
              </a:rPr>
              <a:t>, 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a16="http://schemas.microsoft.com/office/drawing/2014/main" xmlns=""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smtClean="0"/>
              <a:t>What’s a Conditional </a:t>
            </a:r>
            <a:r>
              <a:rPr lang="en-US" dirty="0" err="1" smtClean="0"/>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55000" lnSpcReduction="20000"/>
          </a:bodyPr>
          <a:lstStyle/>
          <a:p>
            <a:pPr marL="0" indent="0">
              <a:buNone/>
            </a:pPr>
            <a:r>
              <a:rPr lang="en-US" b="1" dirty="0" smtClean="0"/>
              <a:t>In English</a:t>
            </a:r>
          </a:p>
          <a:p>
            <a:pPr marL="0" indent="0">
              <a:buNone/>
            </a:pPr>
            <a:endParaRPr lang="en-US" b="1" dirty="0"/>
          </a:p>
          <a:p>
            <a:pPr marL="0" indent="0">
              <a:buNone/>
            </a:pPr>
            <a:endParaRPr lang="en-US" b="1" dirty="0" smtClean="0"/>
          </a:p>
          <a:p>
            <a:pPr marL="0" indent="0">
              <a:buNone/>
            </a:pPr>
            <a:r>
              <a:rPr lang="en-US" sz="3300" dirty="0" smtClean="0"/>
              <a:t>	IF </a:t>
            </a:r>
            <a:r>
              <a:rPr lang="en-US" sz="3300" i="1" u="sng" dirty="0" smtClean="0">
                <a:solidFill>
                  <a:srgbClr val="00B050"/>
                </a:solidFill>
              </a:rPr>
              <a:t>the distance is less than a mile</a:t>
            </a:r>
            <a:r>
              <a:rPr lang="en-US" sz="3300" dirty="0" smtClean="0">
                <a:solidFill>
                  <a:srgbClr val="00B050"/>
                </a:solidFill>
              </a:rPr>
              <a:t> </a:t>
            </a:r>
            <a:r>
              <a:rPr lang="en-US" sz="3300" dirty="0" smtClean="0"/>
              <a:t>then </a:t>
            </a:r>
            <a:r>
              <a:rPr lang="en-US" sz="3300" i="1" u="sng" dirty="0" smtClean="0">
                <a:solidFill>
                  <a:srgbClr val="0070C0"/>
                </a:solidFill>
              </a:rPr>
              <a:t>I’ll walk</a:t>
            </a:r>
          </a:p>
          <a:p>
            <a:pPr marL="0" indent="0">
              <a:buNone/>
            </a:pPr>
            <a:r>
              <a:rPr lang="en-US" sz="3300" dirty="0" smtClean="0"/>
              <a:t>	ELSE</a:t>
            </a:r>
            <a:r>
              <a:rPr lang="en-US" sz="3300" i="1" dirty="0" smtClean="0"/>
              <a:t> </a:t>
            </a:r>
            <a:r>
              <a:rPr lang="en-US" sz="3300" dirty="0" smtClean="0"/>
              <a:t>if </a:t>
            </a:r>
            <a:r>
              <a:rPr lang="en-US" sz="3300" i="1" u="sng" dirty="0" smtClean="0">
                <a:solidFill>
                  <a:srgbClr val="00B050"/>
                </a:solidFill>
              </a:rPr>
              <a:t>the distance is less than five miles</a:t>
            </a:r>
            <a:r>
              <a:rPr lang="en-US" sz="3300" i="1" dirty="0" smtClean="0">
                <a:solidFill>
                  <a:srgbClr val="00B050"/>
                </a:solidFill>
              </a:rPr>
              <a:t> </a:t>
            </a:r>
            <a:r>
              <a:rPr lang="en-US" sz="3300" dirty="0" smtClean="0"/>
              <a:t>then</a:t>
            </a:r>
            <a:r>
              <a:rPr lang="en-US" sz="3300" i="1" dirty="0" smtClean="0"/>
              <a:t> </a:t>
            </a:r>
            <a:r>
              <a:rPr lang="en-US" sz="3300" i="1" u="sng" dirty="0" smtClean="0">
                <a:solidFill>
                  <a:srgbClr val="0070C0"/>
                </a:solidFill>
              </a:rPr>
              <a:t>I’ll take a bus</a:t>
            </a:r>
          </a:p>
          <a:p>
            <a:pPr marL="0" indent="0">
              <a:buNone/>
            </a:pPr>
            <a:r>
              <a:rPr lang="en-US" sz="3300" dirty="0" smtClean="0"/>
              <a:t>	ELSE if </a:t>
            </a:r>
            <a:r>
              <a:rPr lang="en-US" sz="3300" i="1" u="sng" dirty="0" smtClean="0">
                <a:solidFill>
                  <a:srgbClr val="00B050"/>
                </a:solidFill>
              </a:rPr>
              <a:t>the distance is less than 100 miles </a:t>
            </a:r>
            <a:r>
              <a:rPr lang="en-US" sz="3300" dirty="0" smtClean="0"/>
              <a:t>then </a:t>
            </a:r>
            <a:r>
              <a:rPr lang="en-US" sz="3300" i="1" u="sng" dirty="0" smtClean="0">
                <a:solidFill>
                  <a:srgbClr val="0070C0"/>
                </a:solidFill>
              </a:rPr>
              <a:t>I’ll drive a car</a:t>
            </a:r>
          </a:p>
          <a:p>
            <a:pPr marL="0" indent="0">
              <a:buNone/>
            </a:pPr>
            <a:r>
              <a:rPr lang="en-US" sz="3300" dirty="0" smtClean="0"/>
              <a:t>	ELSE </a:t>
            </a:r>
            <a:r>
              <a:rPr lang="en-US" sz="3300" i="1" u="sng" dirty="0" smtClean="0">
                <a:solidFill>
                  <a:srgbClr val="0070C0"/>
                </a:solidFill>
              </a:rPr>
              <a:t>take a plane</a:t>
            </a:r>
          </a:p>
          <a:p>
            <a:pPr marL="0" indent="0">
              <a:buNone/>
            </a:pPr>
            <a:endParaRPr lang="en-US" dirty="0" smtClean="0"/>
          </a:p>
          <a:p>
            <a:pPr marL="0" indent="0">
              <a:buNone/>
            </a:pPr>
            <a:endParaRPr lang="en-US" b="1" dirty="0" smtClean="0"/>
          </a:p>
          <a:p>
            <a:pPr marL="0" indent="0">
              <a:buNone/>
            </a:pPr>
            <a:r>
              <a:rPr lang="en-US" b="1" dirty="0" smtClean="0"/>
              <a:t>Examples in Arduino (C  Language):</a:t>
            </a:r>
          </a:p>
          <a:p>
            <a:pPr marL="0" indent="0">
              <a:buNone/>
            </a:pPr>
            <a:r>
              <a:rPr lang="en-US" dirty="0"/>
              <a:t> </a:t>
            </a:r>
            <a:r>
              <a:rPr lang="en-US" dirty="0" smtClean="0"/>
              <a:t>  </a:t>
            </a:r>
            <a:r>
              <a:rPr lang="en-US" b="1" dirty="0" smtClean="0"/>
              <a:t>if</a:t>
            </a:r>
            <a:r>
              <a:rPr lang="en-US" dirty="0" smtClean="0"/>
              <a:t> </a:t>
            </a:r>
            <a:r>
              <a:rPr lang="en-US" b="1" dirty="0" smtClean="0"/>
              <a:t>(</a:t>
            </a:r>
            <a:r>
              <a:rPr lang="en-US" i="1" dirty="0" smtClean="0"/>
              <a:t>condition</a:t>
            </a:r>
            <a:r>
              <a:rPr lang="en-US" b="1" dirty="0" smtClean="0"/>
              <a:t>) { </a:t>
            </a:r>
          </a:p>
          <a:p>
            <a:pPr marL="0" indent="0">
              <a:buNone/>
            </a:pPr>
            <a:r>
              <a:rPr lang="en-US" i="1" dirty="0"/>
              <a:t> </a:t>
            </a:r>
            <a:r>
              <a:rPr lang="en-US" i="1" dirty="0" smtClean="0"/>
              <a:t>      Action</a:t>
            </a:r>
            <a:r>
              <a:rPr lang="en-US" b="1" i="1" dirty="0" smtClean="0"/>
              <a:t>;</a:t>
            </a:r>
          </a:p>
          <a:p>
            <a:pPr marL="0" indent="0">
              <a:buNone/>
            </a:pPr>
            <a:r>
              <a:rPr lang="en-US" i="1" dirty="0"/>
              <a:t> </a:t>
            </a:r>
            <a:r>
              <a:rPr lang="en-US" i="1" dirty="0" smtClean="0"/>
              <a:t>  </a:t>
            </a:r>
            <a:r>
              <a:rPr lang="en-US" b="1" dirty="0" smtClean="0"/>
              <a:t>}else if (</a:t>
            </a:r>
            <a:r>
              <a:rPr lang="en-US" i="1" dirty="0" smtClean="0"/>
              <a:t>condition</a:t>
            </a:r>
            <a:r>
              <a:rPr lang="en-US" b="1" dirty="0" smtClean="0"/>
              <a:t>) {</a:t>
            </a:r>
          </a:p>
          <a:p>
            <a:pPr marL="0" indent="0">
              <a:buNone/>
            </a:pPr>
            <a:r>
              <a:rPr lang="en-US" b="1" dirty="0"/>
              <a:t> </a:t>
            </a:r>
            <a:r>
              <a:rPr lang="en-US" b="1" dirty="0" smtClean="0"/>
              <a:t>      </a:t>
            </a:r>
            <a:r>
              <a:rPr lang="en-US" i="1" dirty="0" smtClean="0"/>
              <a:t>Action</a:t>
            </a:r>
            <a:r>
              <a:rPr lang="en-US" b="1" dirty="0" smtClean="0"/>
              <a:t>;</a:t>
            </a:r>
          </a:p>
          <a:p>
            <a:pPr marL="0" indent="0">
              <a:buNone/>
            </a:pPr>
            <a:r>
              <a:rPr lang="en-US" b="1" dirty="0"/>
              <a:t> </a:t>
            </a:r>
            <a:r>
              <a:rPr lang="en-US" b="1" dirty="0" smtClean="0"/>
              <a:t> }else {</a:t>
            </a:r>
          </a:p>
          <a:p>
            <a:pPr marL="0" indent="0">
              <a:buNone/>
            </a:pPr>
            <a:r>
              <a:rPr lang="en-US" b="1" dirty="0"/>
              <a:t> </a:t>
            </a:r>
            <a:r>
              <a:rPr lang="en-US" b="1" dirty="0" smtClean="0"/>
              <a:t>      </a:t>
            </a:r>
            <a:r>
              <a:rPr lang="en-US" i="1" dirty="0" smtClean="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a:t>
            </a:r>
            <a:r>
              <a:rPr lang="en-US" dirty="0" smtClean="0">
                <a:solidFill>
                  <a:srgbClr val="00B050"/>
                </a:solidFill>
              </a:rPr>
              <a:t>ondition</a:t>
            </a:r>
            <a:endParaRPr lang="en-US" dirty="0">
              <a:solidFill>
                <a:srgbClr val="00B050"/>
              </a:solidFill>
            </a:endParaRP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smtClean="0">
                <a:solidFill>
                  <a:srgbClr val="0070C0"/>
                </a:solidFill>
              </a:rPr>
              <a:t>Action</a:t>
            </a:r>
            <a:endParaRPr lang="en-US" dirty="0">
              <a:solidFill>
                <a:srgbClr val="0070C0"/>
              </a:solidFill>
            </a:endParaRP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smtClean="0"/>
              <a:t>If(</a:t>
            </a:r>
            <a:r>
              <a:rPr lang="en-US" dirty="0" smtClean="0">
                <a:solidFill>
                  <a:srgbClr val="00B050"/>
                </a:solidFill>
              </a:rPr>
              <a:t>distance&lt;1</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walk”);</a:t>
            </a:r>
          </a:p>
          <a:p>
            <a:r>
              <a:rPr lang="en-US" dirty="0" smtClean="0"/>
              <a:t>}else if (</a:t>
            </a:r>
            <a:r>
              <a:rPr lang="en-US" dirty="0" smtClean="0">
                <a:solidFill>
                  <a:srgbClr val="00B050"/>
                </a:solidFill>
              </a:rPr>
              <a:t>distance&lt;5</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take a bus”);</a:t>
            </a:r>
          </a:p>
          <a:p>
            <a:r>
              <a:rPr lang="en-US" dirty="0" smtClean="0"/>
              <a:t>}else if (</a:t>
            </a:r>
            <a:r>
              <a:rPr lang="en-US" dirty="0" smtClean="0">
                <a:solidFill>
                  <a:srgbClr val="00B050"/>
                </a:solidFill>
              </a:rPr>
              <a:t>distance&lt;100</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drive”);</a:t>
            </a:r>
          </a:p>
          <a:p>
            <a:r>
              <a:rPr lang="en-US" dirty="0"/>
              <a:t>e</a:t>
            </a:r>
            <a:r>
              <a:rPr lang="en-US" dirty="0" smtClean="0"/>
              <a:t>lse{</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fly!!”);</a:t>
            </a:r>
          </a:p>
          <a:p>
            <a:r>
              <a:rPr lang="en-US" dirty="0"/>
              <a:t>}</a:t>
            </a:r>
            <a:endParaRPr lang="en-US" dirty="0" smtClean="0"/>
          </a:p>
          <a:p>
            <a:r>
              <a:rPr lang="en-US" dirty="0"/>
              <a:t> </a:t>
            </a:r>
            <a:r>
              <a:rPr lang="en-US" dirty="0" smtClean="0"/>
              <a:t>   </a:t>
            </a:r>
            <a:endParaRPr lang="en-US" dirty="0"/>
          </a:p>
        </p:txBody>
      </p:sp>
    </p:spTree>
    <p:extLst>
      <p:ext uri="{BB962C8B-B14F-4D97-AF65-F5344CB8AC3E}">
        <p14:creationId xmlns:p14="http://schemas.microsoft.com/office/powerpoint/2010/main" val="253931020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STOP</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3cm</a:t>
            </a:r>
            <a:br>
              <a:rPr lang="en-US" dirty="0" smtClean="0"/>
            </a:br>
            <a:endParaRPr lang="en-US" dirty="0" smtClean="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COLLISION_DISTANCE=3;</a:t>
            </a:r>
          </a:p>
          <a:p>
            <a:endParaRPr lang="en-US" dirty="0" smtClean="0">
              <a:solidFill>
                <a:srgbClr val="0066FF"/>
              </a:solidFill>
            </a:endParaRPr>
          </a:p>
          <a:p>
            <a:r>
              <a:rPr lang="en-US" dirty="0" smtClean="0">
                <a:solidFill>
                  <a:srgbClr val="0066FF"/>
                </a:solidFill>
              </a:rPr>
              <a:t>If ((</a:t>
            </a:r>
            <a:r>
              <a:rPr lang="en-US" dirty="0" err="1">
                <a:solidFill>
                  <a:srgbClr val="0066FF"/>
                </a:solidFill>
              </a:rPr>
              <a:t>R</a:t>
            </a:r>
            <a:r>
              <a:rPr lang="en-US" dirty="0" err="1" smtClean="0">
                <a:solidFill>
                  <a:srgbClr val="0066FF"/>
                </a:solidFill>
              </a:rPr>
              <a:t>ightDistance</a:t>
            </a:r>
            <a:r>
              <a:rPr lang="en-US" dirty="0" smtClean="0">
                <a:solidFill>
                  <a:srgbClr val="0066FF"/>
                </a:solidFill>
              </a:rPr>
              <a:t>&lt;COLLISION_DISTANCE) ||</a:t>
            </a:r>
          </a:p>
          <a:p>
            <a:r>
              <a:rPr lang="en-US" dirty="0">
                <a:solidFill>
                  <a:srgbClr val="0066FF"/>
                </a:solidFill>
              </a:rPr>
              <a:t> </a:t>
            </a:r>
            <a:r>
              <a:rPr lang="en-US" dirty="0" smtClean="0">
                <a:solidFill>
                  <a:srgbClr val="0066FF"/>
                </a:solidFill>
              </a:rPr>
              <a:t>    (</a:t>
            </a:r>
            <a:r>
              <a:rPr lang="en-US" dirty="0" err="1" smtClean="0">
                <a:solidFill>
                  <a:srgbClr val="0066FF"/>
                </a:solidFill>
              </a:rPr>
              <a:t>LeftDistance</a:t>
            </a:r>
            <a:r>
              <a:rPr lang="en-US" dirty="0" smtClean="0">
                <a:solidFill>
                  <a:srgbClr val="0066FF"/>
                </a:solidFill>
              </a:rPr>
              <a:t>&lt;COLLISION_DISTANCE)){</a:t>
            </a:r>
          </a:p>
          <a:p>
            <a:r>
              <a:rPr lang="en-US" dirty="0">
                <a:solidFill>
                  <a:srgbClr val="0066FF"/>
                </a:solidFill>
              </a:rPr>
              <a:t> </a:t>
            </a:r>
            <a:r>
              <a:rPr lang="en-US" dirty="0" smtClean="0">
                <a:solidFill>
                  <a:srgbClr val="0066FF"/>
                </a:solidFill>
              </a:rPr>
              <a:t>     </a:t>
            </a:r>
            <a:r>
              <a:rPr lang="en-US" dirty="0" err="1" smtClean="0">
                <a:solidFill>
                  <a:srgbClr val="0066FF"/>
                </a:solidFill>
              </a:rPr>
              <a:t>StandStill</a:t>
            </a:r>
            <a:r>
              <a:rPr lang="en-US" dirty="0" smtClean="0">
                <a:solidFill>
                  <a:srgbClr val="0066FF"/>
                </a:solidFill>
              </a:rPr>
              <a:t>(1);</a:t>
            </a:r>
          </a:p>
          <a:p>
            <a:r>
              <a:rPr lang="en-US" dirty="0" smtClean="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smtClean="0"/>
              <a:t>If an object is closer than the </a:t>
            </a:r>
            <a:r>
              <a:rPr lang="en-US" dirty="0" smtClean="0">
                <a:solidFill>
                  <a:srgbClr val="FF0000"/>
                </a:solidFill>
              </a:rPr>
              <a:t>COLLISION_DISTANCE</a:t>
            </a:r>
            <a:r>
              <a:rPr lang="en-US" dirty="0" smtClean="0"/>
              <a:t> in </a:t>
            </a:r>
            <a:br>
              <a:rPr lang="en-US" dirty="0" smtClean="0"/>
            </a:br>
            <a:r>
              <a:rPr lang="en-US" dirty="0" smtClean="0"/>
              <a:t>either the right or left side, then stop</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smtClean="0"/>
              <a:t>3cm</a:t>
            </a:r>
            <a:endParaRPr lang="en-US" dirty="0"/>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smtClean="0"/>
              <a:t>|| symbol represent logical OR</a:t>
            </a: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RIGHT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a:t>
            </a:r>
            <a:r>
              <a:rPr lang="en-US" dirty="0" err="1" smtClean="0">
                <a:solidFill>
                  <a:srgbClr val="0066FF"/>
                </a:solidFill>
              </a:rPr>
              <a:t>onst</a:t>
            </a:r>
            <a:r>
              <a:rPr lang="en-US" dirty="0" smtClean="0">
                <a:solidFill>
                  <a:srgbClr val="0066FF"/>
                </a:solidFill>
              </a:rPr>
              <a:t> </a:t>
            </a:r>
            <a:r>
              <a:rPr lang="en-US" dirty="0" err="1" smtClean="0">
                <a:solidFill>
                  <a:srgbClr val="0066FF"/>
                </a:solidFill>
              </a:rPr>
              <a:t>int</a:t>
            </a:r>
            <a:r>
              <a:rPr lang="en-US" dirty="0" smtClean="0">
                <a:solidFill>
                  <a:srgbClr val="0066FF"/>
                </a:solidFill>
              </a:rPr>
              <a:t> TURNING_DISTANCE=15;</a:t>
            </a:r>
          </a:p>
          <a:p>
            <a:endParaRPr lang="en-US" dirty="0">
              <a:solidFill>
                <a:srgbClr val="0066FF"/>
              </a:solidFill>
            </a:endParaRPr>
          </a:p>
          <a:p>
            <a:endParaRPr lang="en-US" dirty="0" smtClean="0">
              <a:solidFill>
                <a:srgbClr val="0066FF"/>
              </a:solidFill>
            </a:endParaRPr>
          </a:p>
          <a:p>
            <a:r>
              <a:rPr lang="en-US" dirty="0" smtClean="0">
                <a:solidFill>
                  <a:srgbClr val="0066FF"/>
                </a:solidFill>
              </a:rPr>
              <a:t>If (</a:t>
            </a:r>
            <a:r>
              <a:rPr lang="en-US" dirty="0" err="1" smtClean="0">
                <a:solidFill>
                  <a:srgbClr val="0066FF"/>
                </a:solidFill>
              </a:rPr>
              <a:t>RightDistance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GoLeft</a:t>
            </a:r>
            <a:r>
              <a:rPr lang="en-US" dirty="0" smtClean="0">
                <a:solidFill>
                  <a:srgbClr val="0066FF"/>
                </a:solidFill>
              </a:rPr>
              <a:t>(3);</a:t>
            </a:r>
          </a:p>
          <a:p>
            <a:r>
              <a:rPr lang="en-US" dirty="0" smtClean="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right side, then turn left</a:t>
            </a:r>
            <a:endParaRPr lang="en-US" dirty="0"/>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LEFT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left side, then turn right</a:t>
            </a:r>
            <a:endParaRPr lang="en-US" dirty="0"/>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smtClean="0">
              <a:solidFill>
                <a:srgbClr val="0066FF"/>
              </a:solidFill>
            </a:endParaRPr>
          </a:p>
          <a:p>
            <a:r>
              <a:rPr lang="en-US" dirty="0" smtClean="0">
                <a:solidFill>
                  <a:srgbClr val="0066FF"/>
                </a:solidFill>
              </a:rPr>
              <a:t>If (</a:t>
            </a:r>
            <a:r>
              <a:rPr lang="en-US" dirty="0" err="1" smtClean="0">
                <a:solidFill>
                  <a:srgbClr val="0066FF"/>
                </a:solidFill>
              </a:rPr>
              <a:t>LeftDistance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GoRight</a:t>
            </a:r>
            <a:r>
              <a:rPr lang="en-US" dirty="0" smtClean="0">
                <a:solidFill>
                  <a:srgbClr val="0066FF"/>
                </a:solidFill>
              </a:rPr>
              <a:t>(3);</a:t>
            </a:r>
          </a:p>
          <a:p>
            <a:r>
              <a:rPr lang="en-US" dirty="0" smtClean="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FORWARD</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smtClean="0">
                <a:solidFill>
                  <a:srgbClr val="0066FF"/>
                </a:solidFill>
              </a:rPr>
              <a:t>GoForward</a:t>
            </a:r>
            <a:r>
              <a:rPr lang="en-US" dirty="0" smtClean="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smtClean="0"/>
              <a:t>If we aren’t turning left, right, or stopping, then there are no objects. Go forward!! </a:t>
            </a:r>
            <a:endParaRPr lang="en-US" dirty="0"/>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smtClean="0">
                <a:solidFill>
                  <a:srgbClr val="0066FF"/>
                </a:solidFill>
              </a:rPr>
              <a:t>No objects</a:t>
            </a:r>
            <a:endParaRPr lang="en-US" dirty="0">
              <a:solidFill>
                <a:srgbClr val="0066FF"/>
              </a:solidFill>
            </a:endParaRP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915468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smtClean="0">
                <a:solidFill>
                  <a:srgbClr val="FF0000"/>
                </a:solidFill>
              </a:rPr>
              <a:t>COLLISION_DISTANCE</a:t>
            </a:r>
            <a:endParaRPr lang="en-US" sz="1200" dirty="0">
              <a:solidFill>
                <a:srgbClr val="FF0000"/>
              </a:solidFill>
            </a:endParaRP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smtClean="0">
                <a:solidFill>
                  <a:srgbClr val="00B050"/>
                </a:solidFill>
              </a:rPr>
              <a:t>TURNING_DISTANCE</a:t>
            </a:r>
            <a:endParaRPr lang="en-US" sz="1200" dirty="0">
              <a:solidFill>
                <a:srgbClr val="00B050"/>
              </a:solidFill>
            </a:endParaRP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smtClean="0">
                <a:solidFill>
                  <a:srgbClr val="0066FF"/>
                </a:solidFill>
              </a:rPr>
              <a:t>}</a:t>
            </a:r>
            <a:endParaRPr lang="en-US" dirty="0" smtClean="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smtClean="0">
                <a:solidFill>
                  <a:srgbClr val="0066FF"/>
                </a:solidFill>
              </a:rPr>
              <a:t>}</a:t>
            </a:r>
            <a:endParaRPr lang="en-US" dirty="0" smtClean="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smtClean="0">
                <a:solidFill>
                  <a:srgbClr val="0066FF"/>
                </a:solidFill>
              </a:rPr>
              <a:t>}else{</a:t>
            </a:r>
          </a:p>
          <a:p>
            <a:r>
              <a:rPr lang="en-US" dirty="0">
                <a:solidFill>
                  <a:srgbClr val="0066FF"/>
                </a:solidFill>
              </a:rPr>
              <a:t> </a:t>
            </a:r>
            <a:r>
              <a:rPr lang="en-US" dirty="0" smtClean="0">
                <a:solidFill>
                  <a:srgbClr val="0066FF"/>
                </a:solidFill>
              </a:rPr>
              <a:t>     </a:t>
            </a:r>
            <a:r>
              <a:rPr lang="en-US" dirty="0" err="1" smtClean="0">
                <a:solidFill>
                  <a:srgbClr val="0066FF"/>
                </a:solidFill>
              </a:rPr>
              <a:t>GoForward</a:t>
            </a:r>
            <a:r>
              <a:rPr lang="en-US" dirty="0" smtClean="0">
                <a:solidFill>
                  <a:srgbClr val="0066FF"/>
                </a:solidFill>
              </a:rPr>
              <a:t>(2);</a:t>
            </a:r>
          </a:p>
          <a:p>
            <a:r>
              <a:rPr lang="en-US" dirty="0" smtClean="0">
                <a:solidFill>
                  <a:srgbClr val="0066FF"/>
                </a:solidFill>
              </a:rPr>
              <a:t>}</a:t>
            </a:r>
            <a:endParaRPr lang="en-US" dirty="0">
              <a:solidFill>
                <a:srgbClr val="0066FF"/>
              </a:solidFill>
            </a:endParaRP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smtClean="0">
                <a:solidFill>
                  <a:srgbClr val="0066FF"/>
                </a:solidFill>
              </a:rPr>
              <a:t>}</a:t>
            </a:r>
            <a:endParaRPr lang="en-US" dirty="0" smtClean="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Tune and Demonstrate your Robot</a:t>
            </a:r>
            <a:endParaRPr lang="en-US" dirty="0"/>
          </a:p>
        </p:txBody>
      </p:sp>
      <p:sp>
        <p:nvSpPr>
          <p:cNvPr id="11" name="TextBox 10">
            <a:extLst>
              <a:ext uri="{FF2B5EF4-FFF2-40B4-BE49-F238E27FC236}">
                <a16:creationId xmlns:a16="http://schemas.microsoft.com/office/drawing/2014/main" xmlns=""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xmlns=""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xmlns=""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a:t>
            </a:r>
            <a:r>
              <a:rPr lang="en-US" sz="2800" dirty="0" smtClean="0"/>
              <a:t>tune your robot </a:t>
            </a:r>
            <a:br>
              <a:rPr lang="en-US" sz="2800" dirty="0" smtClean="0"/>
            </a:br>
            <a:r>
              <a:rPr lang="en-US" sz="2800" dirty="0" smtClean="0"/>
              <a:t>to go straight? </a:t>
            </a:r>
          </a:p>
          <a:p>
            <a:r>
              <a:rPr lang="en-US" sz="2800" dirty="0" smtClean="0"/>
              <a:t>Left? </a:t>
            </a:r>
          </a:p>
          <a:p>
            <a:r>
              <a:rPr lang="en-US" sz="2800" dirty="0" smtClean="0"/>
              <a:t>Right?</a:t>
            </a:r>
            <a:endParaRPr lang="en-US" sz="2800" dirty="0"/>
          </a:p>
        </p:txBody>
      </p:sp>
      <p:sp>
        <p:nvSpPr>
          <p:cNvPr id="15" name="TextBox 14">
            <a:extLst>
              <a:ext uri="{FF2B5EF4-FFF2-40B4-BE49-F238E27FC236}">
                <a16:creationId xmlns:a16="http://schemas.microsoft.com/office/drawing/2014/main" xmlns=""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xmlns=""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xmlns="" id="{E8E99A5E-E4F3-4315-A4BC-421F4EB0442E}"/>
              </a:ext>
            </a:extLst>
          </p:cNvPr>
          <p:cNvSpPr>
            <a:spLocks noGrp="1"/>
          </p:cNvSpPr>
          <p:nvPr>
            <p:ph idx="1"/>
          </p:nvPr>
        </p:nvSpPr>
        <p:spPr>
          <a:xfrm>
            <a:off x="152400" y="685800"/>
            <a:ext cx="3810000" cy="5943600"/>
          </a:xfrm>
        </p:spPr>
        <p:txBody>
          <a:bodyPr>
            <a:normAutofit fontScale="325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xmlns=""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a:t>
            </a:r>
            <a:r>
              <a:rPr lang="en-US" sz="1100" dirty="0" err="1" smtClean="0"/>
              <a:t>turnLeft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smtClean="0"/>
              <a:t> </a:t>
            </a:r>
            <a:r>
              <a:rPr lang="en-US" sz="1100" dirty="0" err="1" smtClean="0"/>
              <a:t>turnRight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while </a:t>
            </a:r>
            <a:r>
              <a:rPr lang="en-US" sz="1100" dirty="0"/>
              <a:t>(1)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endPar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75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smtClean="0"/>
              <a:t>Loop</a:t>
            </a:r>
          </a:p>
          <a:p>
            <a:pPr marL="0" indent="0">
              <a:buNone/>
            </a:pPr>
            <a:r>
              <a:rPr lang="en-US" sz="1600" dirty="0" smtClean="0"/>
              <a:t> </a:t>
            </a:r>
            <a:r>
              <a:rPr lang="en-US" sz="1600" dirty="0"/>
              <a:t>void loop() </a:t>
            </a:r>
            <a:r>
              <a:rPr lang="en-US" sz="1600" dirty="0" smtClean="0"/>
              <a:t>{  </a:t>
            </a:r>
            <a:endParaRPr lang="en-US" sz="1600" dirty="0"/>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830763"/>
          </a:xfrm>
        </p:spPr>
        <p:txBody>
          <a:bodyPr>
            <a:normAutofit fontScale="925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xmlns=""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xmlns=""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xmlns=""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xmlns=""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xmlns=""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xmlns=""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xmlns=""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xmlns=""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xmlns=""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xmlns=""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xmlns=""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xmlns=""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xmlns=""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295400"/>
            <a:ext cx="8839200" cy="4830763"/>
          </a:xfrm>
        </p:spPr>
        <p:txBody>
          <a:bodyPr>
            <a:normAutofit lnSpcReduction="10000"/>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9600" y="-27432"/>
            <a:ext cx="8229600" cy="868362"/>
          </a:xfrm>
        </p:spPr>
        <p:txBody>
          <a:bodyPr/>
          <a:lstStyle/>
          <a:p>
            <a:pPr eaLnBrk="1" hangingPunct="1"/>
            <a:r>
              <a:rPr lang="en-US" altLang="en-US" dirty="0" smtClean="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4928231"/>
        </p:xfrm>
        <a:graphic>
          <a:graphicData uri="http://schemas.openxmlformats.org/drawingml/2006/table">
            <a:tbl>
              <a:tblPr firstRow="1" bandRow="1">
                <a:tableStyleId>{5C22544A-7EE6-4342-B048-85BDC9FD1C3A}</a:tableStyleId>
              </a:tblPr>
              <a:tblGrid>
                <a:gridCol w="2164935"/>
                <a:gridCol w="3931065"/>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tr>
              <a:tr h="630635">
                <a:tc>
                  <a:txBody>
                    <a:bodyPr/>
                    <a:lstStyle/>
                    <a:p>
                      <a:r>
                        <a:rPr lang="en-US" sz="1800" dirty="0"/>
                        <a:t>Cuts - small</a:t>
                      </a:r>
                    </a:p>
                  </a:txBody>
                  <a:tcPr marT="45714" marB="45714"/>
                </a:tc>
                <a:tc>
                  <a:txBody>
                    <a:bodyPr/>
                    <a:lstStyle/>
                    <a:p>
                      <a:r>
                        <a:rPr lang="en-US" sz="1800" dirty="0" smtClean="0"/>
                        <a:t>Wear</a:t>
                      </a:r>
                      <a:r>
                        <a:rPr lang="en-US" sz="1800" baseline="0" dirty="0" smtClean="0"/>
                        <a:t> gloves</a:t>
                      </a:r>
                      <a:endParaRPr lang="en-US" sz="1800" dirty="0" smtClean="0"/>
                    </a:p>
                    <a:p>
                      <a:r>
                        <a:rPr lang="en-US" sz="1800" dirty="0" smtClean="0"/>
                        <a:t>Wash </a:t>
                      </a:r>
                      <a:r>
                        <a:rPr lang="en-US" sz="1800" dirty="0"/>
                        <a:t>– Neosporin</a:t>
                      </a:r>
                      <a:r>
                        <a:rPr lang="en-US" sz="1800" baseline="0" dirty="0"/>
                        <a:t>  - Bandage</a:t>
                      </a:r>
                      <a:endParaRPr lang="en-US" sz="1800" dirty="0"/>
                    </a:p>
                  </a:txBody>
                  <a:tcPr marT="45714" marB="45714"/>
                </a:tc>
              </a:tr>
              <a:tr h="630635">
                <a:tc>
                  <a:txBody>
                    <a:bodyPr/>
                    <a:lstStyle/>
                    <a:p>
                      <a:r>
                        <a:rPr lang="en-US" sz="1800" dirty="0"/>
                        <a:t>Cuts - large</a:t>
                      </a:r>
                    </a:p>
                  </a:txBody>
                  <a:tcPr marT="45714" marB="45714"/>
                </a:tc>
                <a:tc>
                  <a:txBody>
                    <a:bodyPr/>
                    <a:lstStyle/>
                    <a:p>
                      <a:r>
                        <a:rPr lang="en-US" sz="1800" dirty="0" smtClean="0"/>
                        <a:t>Clean, bandage, apply </a:t>
                      </a:r>
                      <a:r>
                        <a:rPr lang="en-US" sz="1800" dirty="0"/>
                        <a:t>pressure</a:t>
                      </a:r>
                    </a:p>
                  </a:txBody>
                  <a:tcPr marT="45714" marB="45714"/>
                </a:tc>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tr>
              <a:tr h="630635">
                <a:tc>
                  <a:txBody>
                    <a:bodyPr/>
                    <a:lstStyle/>
                    <a:p>
                      <a:r>
                        <a:rPr lang="en-US" sz="1800" dirty="0" smtClean="0"/>
                        <a:t>Robot</a:t>
                      </a:r>
                      <a:r>
                        <a:rPr lang="en-US" sz="1800" baseline="0" dirty="0" smtClean="0"/>
                        <a:t> becomes self aware</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Have "Fail Safe" shut down switch</a:t>
                      </a:r>
                      <a:endParaRPr lang="en-US" sz="1800" dirty="0"/>
                    </a:p>
                  </a:txBody>
                  <a:tcPr marT="45714" marB="45714"/>
                </a:tc>
              </a:tr>
              <a:tr h="630635">
                <a:tc>
                  <a:txBody>
                    <a:bodyPr/>
                    <a:lstStyle/>
                    <a:p>
                      <a:r>
                        <a:rPr lang="en-US" sz="1800" dirty="0" smtClean="0"/>
                        <a:t>You become enslaved by robot</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"Obey" then Plan rebellion</a:t>
                      </a:r>
                      <a:endParaRPr lang="en-US" sz="1800" dirty="0"/>
                    </a:p>
                  </a:txBody>
                  <a:tcPr marT="45714" marB="45714"/>
                </a:tc>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352800"/>
            <a:ext cx="215202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Notebook</a:t>
            </a:r>
            <a:endParaRPr lang="en-US" dirty="0"/>
          </a:p>
        </p:txBody>
      </p:sp>
      <p:sp>
        <p:nvSpPr>
          <p:cNvPr id="3" name="Content Placeholder 2"/>
          <p:cNvSpPr>
            <a:spLocks noGrp="1"/>
          </p:cNvSpPr>
          <p:nvPr>
            <p:ph idx="1"/>
          </p:nvPr>
        </p:nvSpPr>
        <p:spPr/>
        <p:txBody>
          <a:bodyPr/>
          <a:lstStyle/>
          <a:p>
            <a:r>
              <a:rPr lang="en-US" dirty="0" smtClean="0"/>
              <a:t>An Engineering Notebook is a place to document your ideas and work. </a:t>
            </a:r>
          </a:p>
          <a:p>
            <a:r>
              <a:rPr lang="en-US" dirty="0" smtClean="0"/>
              <a:t>It is a legal document</a:t>
            </a:r>
          </a:p>
          <a:p>
            <a:r>
              <a:rPr lang="en-US" dirty="0" smtClean="0"/>
              <a:t>It can be used for Patents and Legal</a:t>
            </a:r>
          </a:p>
          <a:p>
            <a:r>
              <a:rPr lang="en-US" dirty="0" smtClean="0"/>
              <a:t>Each entry should be dated </a:t>
            </a:r>
          </a:p>
          <a:p>
            <a:r>
              <a:rPr lang="en-US" dirty="0" smtClean="0"/>
              <a:t>It should have references, contacts, drawings, formulas, empirical results, etc.</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85538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20448</TotalTime>
  <Words>2666</Words>
  <Application>Microsoft Office PowerPoint</Application>
  <PresentationFormat>On-screen Show (4:3)</PresentationFormat>
  <Paragraphs>662</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Office Theme</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PilliaBot 100 Computational Power to solve all our problems</vt:lpstr>
      <vt:lpstr>Software Installation</vt:lpstr>
      <vt:lpstr>Arduino IDE</vt:lpstr>
      <vt:lpstr>Blink Program</vt:lpstr>
      <vt:lpstr>PowerPoint Presentation</vt:lpstr>
      <vt:lpstr>Session 2</vt:lpstr>
      <vt:lpstr>PowerPoint Presentation</vt:lpstr>
      <vt:lpstr>PowerPoint Presentation</vt:lpstr>
      <vt:lpstr>Fields of Robotics</vt:lpstr>
      <vt:lpstr>Home Work</vt:lpstr>
      <vt:lpstr>The MeiringBot 200 Using Sonic Technology to Monitor the room</vt:lpstr>
      <vt:lpstr>The HC SR04 Sonic Sensor</vt:lpstr>
      <vt:lpstr>Using the Sonic Sensor</vt:lpstr>
      <vt:lpstr>Document in your Engineering Journal </vt:lpstr>
      <vt:lpstr>Scooter Schematic</vt:lpstr>
      <vt:lpstr>Testing the HC SR04</vt:lpstr>
      <vt:lpstr>Programming the HC SR04 </vt:lpstr>
      <vt:lpstr>Add the Motors</vt:lpstr>
      <vt:lpstr>Calibrating the SG90 Servors </vt:lpstr>
      <vt:lpstr>Session 3</vt:lpstr>
      <vt:lpstr>PowerPoint Presentation</vt:lpstr>
      <vt:lpstr>PowerPoint Presentation</vt:lpstr>
      <vt:lpstr>Robotic Competitions</vt:lpstr>
      <vt:lpstr>The Mering 400 Clears the way for others to follow!</vt:lpstr>
      <vt:lpstr>Pulse Width Modulation</vt:lpstr>
      <vt:lpstr>Locomotion Code</vt:lpstr>
      <vt:lpstr>Session 4</vt:lpstr>
      <vt:lpstr>PowerPoint Presentation</vt:lpstr>
      <vt:lpstr>Robotics Careers</vt:lpstr>
      <vt:lpstr>Education for a Robotics Career</vt:lpstr>
      <vt:lpstr>Session 5</vt:lpstr>
      <vt:lpstr>PowerPoint Presentation</vt:lpstr>
      <vt:lpstr>PowerPoint Presentation</vt:lpstr>
      <vt:lpstr>Put all the tech of  the ParksBot, Sauerbot, and crAshleyBot into one and what do you get?  The FischBot 500  Able to navigate the challenges</vt:lpstr>
      <vt:lpstr>FischBot Navigation</vt:lpstr>
      <vt:lpstr>FischBot Navigation</vt:lpstr>
      <vt:lpstr>What’s a Conditional Statment</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124</cp:revision>
  <cp:lastPrinted>2022-12-24T20:57:55Z</cp:lastPrinted>
  <dcterms:created xsi:type="dcterms:W3CDTF">2020-09-01T22:33:34Z</dcterms:created>
  <dcterms:modified xsi:type="dcterms:W3CDTF">2022-12-24T21:51:04Z</dcterms:modified>
</cp:coreProperties>
</file>